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48" r:id="rId6"/>
    <p:sldMasterId id="2147483674" r:id="rId7"/>
    <p:sldMasterId id="2147483688" r:id="rId8"/>
  </p:sldMasterIdLst>
  <p:notesMasterIdLst>
    <p:notesMasterId r:id="rId41"/>
  </p:notesMasterIdLst>
  <p:handoutMasterIdLst>
    <p:handoutMasterId r:id="rId42"/>
  </p:handoutMasterIdLst>
  <p:sldIdLst>
    <p:sldId id="459" r:id="rId9"/>
    <p:sldId id="488" r:id="rId10"/>
    <p:sldId id="491" r:id="rId11"/>
    <p:sldId id="490" r:id="rId12"/>
    <p:sldId id="494" r:id="rId13"/>
    <p:sldId id="522" r:id="rId14"/>
    <p:sldId id="496" r:id="rId15"/>
    <p:sldId id="497" r:id="rId16"/>
    <p:sldId id="498" r:id="rId17"/>
    <p:sldId id="499" r:id="rId18"/>
    <p:sldId id="500" r:id="rId19"/>
    <p:sldId id="501" r:id="rId20"/>
    <p:sldId id="509" r:id="rId21"/>
    <p:sldId id="502" r:id="rId22"/>
    <p:sldId id="503" r:id="rId23"/>
    <p:sldId id="504" r:id="rId24"/>
    <p:sldId id="510" r:id="rId25"/>
    <p:sldId id="505" r:id="rId26"/>
    <p:sldId id="506" r:id="rId27"/>
    <p:sldId id="511" r:id="rId28"/>
    <p:sldId id="507" r:id="rId29"/>
    <p:sldId id="521" r:id="rId30"/>
    <p:sldId id="508" r:id="rId31"/>
    <p:sldId id="512" r:id="rId32"/>
    <p:sldId id="516" r:id="rId33"/>
    <p:sldId id="513" r:id="rId34"/>
    <p:sldId id="517" r:id="rId35"/>
    <p:sldId id="518" r:id="rId36"/>
    <p:sldId id="519" r:id="rId37"/>
    <p:sldId id="514" r:id="rId38"/>
    <p:sldId id="520" r:id="rId39"/>
    <p:sldId id="515" r:id="rId40"/>
  </p:sldIdLst>
  <p:sldSz cx="9144000" cy="5143500" type="screen16x9"/>
  <p:notesSz cx="9207500" cy="6946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188" userDrawn="1">
          <p15:clr>
            <a:srgbClr val="A4A3A4"/>
          </p15:clr>
        </p15:guide>
        <p15:guide id="2" pos="290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exandra M. Greene" initials="AMG" lastIdx="3" clrIdx="0"/>
  <p:cmAuthor id="1" name="Musolino, Mario J (LABOR)(MOVI)" initials="MJM" lastIdx="14" clrIdx="1"/>
  <p:cmAuthor id="2" name="USICW3" initials="CWW" lastIdx="1" clrIdx="2"/>
  <p:cmAuthor id="3" name="bcamsm" initials="bcamsm" lastIdx="5" clrIdx="3"/>
  <p:cmAuthor id="4" name="Abbey Marr" initials="AM" lastIdx="5"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A900"/>
    <a:srgbClr val="002D73"/>
    <a:srgbClr val="646569"/>
    <a:srgbClr val="0077C8"/>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89" autoAdjust="0"/>
    <p:restoredTop sz="50485" autoAdjust="0"/>
  </p:normalViewPr>
  <p:slideViewPr>
    <p:cSldViewPr>
      <p:cViewPr varScale="1">
        <p:scale>
          <a:sx n="73" d="100"/>
          <a:sy n="73" d="100"/>
        </p:scale>
        <p:origin x="2058" y="54"/>
      </p:cViewPr>
      <p:guideLst>
        <p:guide orient="horz" pos="1620"/>
        <p:guide pos="2880"/>
      </p:guideLst>
    </p:cSldViewPr>
  </p:slideViewPr>
  <p:outlineViewPr>
    <p:cViewPr>
      <p:scale>
        <a:sx n="33" d="100"/>
        <a:sy n="33" d="100"/>
      </p:scale>
      <p:origin x="0" y="0"/>
    </p:cViewPr>
  </p:outlineViewPr>
  <p:notesTextViewPr>
    <p:cViewPr>
      <p:scale>
        <a:sx n="125" d="100"/>
        <a:sy n="125" d="100"/>
      </p:scale>
      <p:origin x="0" y="0"/>
    </p:cViewPr>
  </p:notesTextViewPr>
  <p:notesViewPr>
    <p:cSldViewPr>
      <p:cViewPr varScale="1">
        <p:scale>
          <a:sx n="51" d="100"/>
          <a:sy n="51" d="100"/>
        </p:scale>
        <p:origin x="-1987" y="-82"/>
      </p:cViewPr>
      <p:guideLst>
        <p:guide orient="horz" pos="2188"/>
        <p:guide pos="29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commentAuthors" Target="commentAuthors.xml"/><Relationship Id="rId48"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989916" cy="347345"/>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sz="quarter" idx="1"/>
          </p:nvPr>
        </p:nvSpPr>
        <p:spPr>
          <a:xfrm>
            <a:off x="5215453" y="0"/>
            <a:ext cx="3989916" cy="347345"/>
          </a:xfrm>
          <a:prstGeom prst="rect">
            <a:avLst/>
          </a:prstGeom>
        </p:spPr>
        <p:txBody>
          <a:bodyPr vert="horz" lIns="92309" tIns="46154" rIns="92309" bIns="46154" rtlCol="0"/>
          <a:lstStyle>
            <a:lvl1pPr algn="r">
              <a:defRPr sz="1200"/>
            </a:lvl1pPr>
          </a:lstStyle>
          <a:p>
            <a:fld id="{700D282D-0780-4F7F-8E0F-0E15C3ACA7DD}" type="datetimeFigureOut">
              <a:rPr lang="en-US" smtClean="0"/>
              <a:pPr/>
              <a:t>9/28/2018</a:t>
            </a:fld>
            <a:endParaRPr lang="en-US"/>
          </a:p>
        </p:txBody>
      </p:sp>
      <p:sp>
        <p:nvSpPr>
          <p:cNvPr id="4" name="Footer Placeholder 3"/>
          <p:cNvSpPr>
            <a:spLocks noGrp="1"/>
          </p:cNvSpPr>
          <p:nvPr>
            <p:ph type="ftr" sz="quarter" idx="2"/>
          </p:nvPr>
        </p:nvSpPr>
        <p:spPr>
          <a:xfrm>
            <a:off x="1" y="6598350"/>
            <a:ext cx="3989916" cy="347345"/>
          </a:xfrm>
          <a:prstGeom prst="rect">
            <a:avLst/>
          </a:prstGeom>
        </p:spPr>
        <p:txBody>
          <a:bodyPr vert="horz" lIns="92309" tIns="46154" rIns="92309" bIns="46154" rtlCol="0" anchor="b"/>
          <a:lstStyle>
            <a:lvl1pPr algn="l">
              <a:defRPr sz="1200"/>
            </a:lvl1pPr>
          </a:lstStyle>
          <a:p>
            <a:endParaRPr lang="en-US"/>
          </a:p>
        </p:txBody>
      </p:sp>
      <p:sp>
        <p:nvSpPr>
          <p:cNvPr id="5" name="Slide Number Placeholder 4"/>
          <p:cNvSpPr>
            <a:spLocks noGrp="1"/>
          </p:cNvSpPr>
          <p:nvPr>
            <p:ph type="sldNum" sz="quarter" idx="3"/>
          </p:nvPr>
        </p:nvSpPr>
        <p:spPr>
          <a:xfrm>
            <a:off x="5215453" y="6598350"/>
            <a:ext cx="3989916" cy="347345"/>
          </a:xfrm>
          <a:prstGeom prst="rect">
            <a:avLst/>
          </a:prstGeom>
        </p:spPr>
        <p:txBody>
          <a:bodyPr vert="horz" lIns="92309" tIns="46154" rIns="92309" bIns="46154" rtlCol="0" anchor="b"/>
          <a:lstStyle>
            <a:lvl1pPr algn="r">
              <a:defRPr sz="1200"/>
            </a:lvl1pPr>
          </a:lstStyle>
          <a:p>
            <a:fld id="{E270C3C3-C859-4375-A547-FA19F47A791F}" type="slidenum">
              <a:rPr lang="en-US" smtClean="0"/>
              <a:pPr/>
              <a:t>‹#›</a:t>
            </a:fld>
            <a:endParaRPr lang="en-US"/>
          </a:p>
        </p:txBody>
      </p:sp>
    </p:spTree>
    <p:extLst>
      <p:ext uri="{BB962C8B-B14F-4D97-AF65-F5344CB8AC3E}">
        <p14:creationId xmlns:p14="http://schemas.microsoft.com/office/powerpoint/2010/main" val="1190230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5215453" y="0"/>
            <a:ext cx="3989916" cy="347345"/>
          </a:xfrm>
          <a:prstGeom prst="rect">
            <a:avLst/>
          </a:prstGeom>
        </p:spPr>
        <p:txBody>
          <a:bodyPr vert="horz" lIns="92309" tIns="46154" rIns="92309" bIns="46154" rtlCol="0"/>
          <a:lstStyle>
            <a:lvl1pPr algn="r">
              <a:defRPr sz="1200"/>
            </a:lvl1pPr>
          </a:lstStyle>
          <a:p>
            <a:fld id="{CF2C164A-7038-42D0-953C-2EB4816D4C81}" type="datetimeFigureOut">
              <a:rPr lang="en-US" smtClean="0"/>
              <a:pPr/>
              <a:t>9/28/2018</a:t>
            </a:fld>
            <a:endParaRPr lang="en-US"/>
          </a:p>
        </p:txBody>
      </p:sp>
      <p:sp>
        <p:nvSpPr>
          <p:cNvPr id="4" name="Slide Image Placeholder 3"/>
          <p:cNvSpPr>
            <a:spLocks noGrp="1" noRot="1" noChangeAspect="1"/>
          </p:cNvSpPr>
          <p:nvPr>
            <p:ph type="sldImg" idx="2"/>
          </p:nvPr>
        </p:nvSpPr>
        <p:spPr>
          <a:xfrm>
            <a:off x="2287588" y="520700"/>
            <a:ext cx="4632325" cy="2605088"/>
          </a:xfrm>
          <a:prstGeom prst="rect">
            <a:avLst/>
          </a:prstGeom>
          <a:noFill/>
          <a:ln w="12700">
            <a:solidFill>
              <a:prstClr val="black"/>
            </a:solidFill>
          </a:ln>
        </p:spPr>
        <p:txBody>
          <a:bodyPr vert="horz" lIns="92309" tIns="46154" rIns="92309" bIns="46154" rtlCol="0" anchor="ctr"/>
          <a:lstStyle/>
          <a:p>
            <a:endParaRPr lang="en-US"/>
          </a:p>
        </p:txBody>
      </p:sp>
      <p:sp>
        <p:nvSpPr>
          <p:cNvPr id="6" name="Footer Placeholder 5"/>
          <p:cNvSpPr>
            <a:spLocks noGrp="1"/>
          </p:cNvSpPr>
          <p:nvPr>
            <p:ph type="ftr" sz="quarter" idx="4"/>
          </p:nvPr>
        </p:nvSpPr>
        <p:spPr>
          <a:xfrm>
            <a:off x="1" y="6598350"/>
            <a:ext cx="3989916" cy="347345"/>
          </a:xfrm>
          <a:prstGeom prst="rect">
            <a:avLst/>
          </a:prstGeom>
        </p:spPr>
        <p:txBody>
          <a:bodyPr vert="horz" lIns="92309" tIns="46154" rIns="92309" bIns="46154" rtlCol="0" anchor="b"/>
          <a:lstStyle>
            <a:lvl1pPr algn="l">
              <a:defRPr sz="1200"/>
            </a:lvl1pPr>
          </a:lstStyle>
          <a:p>
            <a:endParaRPr lang="en-US"/>
          </a:p>
        </p:txBody>
      </p:sp>
      <p:sp>
        <p:nvSpPr>
          <p:cNvPr id="7" name="Slide Number Placeholder 6"/>
          <p:cNvSpPr>
            <a:spLocks noGrp="1"/>
          </p:cNvSpPr>
          <p:nvPr>
            <p:ph type="sldNum" sz="quarter" idx="5"/>
          </p:nvPr>
        </p:nvSpPr>
        <p:spPr>
          <a:xfrm>
            <a:off x="5215453" y="6598350"/>
            <a:ext cx="3989916" cy="347345"/>
          </a:xfrm>
          <a:prstGeom prst="rect">
            <a:avLst/>
          </a:prstGeom>
        </p:spPr>
        <p:txBody>
          <a:bodyPr vert="horz" lIns="92309" tIns="46154" rIns="92309" bIns="46154" rtlCol="0" anchor="b"/>
          <a:lstStyle>
            <a:lvl1pPr algn="r">
              <a:defRPr sz="1200"/>
            </a:lvl1pPr>
          </a:lstStyle>
          <a:p>
            <a:fld id="{F6DA9C80-B631-4EC4-8253-F63CFD0157DF}" type="slidenum">
              <a:rPr lang="en-US" smtClean="0"/>
              <a:pPr/>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xfrm>
            <a:off x="921174" y="3300316"/>
            <a:ext cx="7365158" cy="3125986"/>
          </a:xfrm>
          <a:prstGeom prst="rect">
            <a:avLst/>
          </a:prstGeom>
          <a:noFill/>
          <a:ln>
            <a:miter lim="800000"/>
            <a:headEnd/>
            <a:tailEnd/>
          </a:ln>
        </p:spPr>
        <p:txBody>
          <a:bodyPr lIns="92307" tIns="46153" rIns="92307" bIns="46153"/>
          <a:lstStyle/>
          <a:p>
            <a:pPr>
              <a:spcBef>
                <a:spcPct val="0"/>
              </a:spcBef>
            </a:pPr>
            <a:endParaRPr lang="en-US" b="1" dirty="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FF81CD-5346-4D3F-BB52-E36BA39290A8}"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3064406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Who can be the Perpetrator of Sexual Harassment?</a:t>
            </a:r>
          </a:p>
          <a:p>
            <a:r>
              <a:rPr lang="en-US" dirty="0"/>
              <a:t> </a:t>
            </a:r>
          </a:p>
          <a:p>
            <a:pPr lvl="0"/>
            <a:r>
              <a:rPr lang="en-US" dirty="0"/>
              <a:t>The perpetrator of sexual harassment can be anyone in the workplace:</a:t>
            </a:r>
          </a:p>
          <a:p>
            <a:r>
              <a:rPr lang="en-US" dirty="0"/>
              <a:t> </a:t>
            </a:r>
          </a:p>
          <a:p>
            <a:pPr lvl="0"/>
            <a:r>
              <a:rPr lang="en-US" dirty="0"/>
              <a:t>The harasser can be a </a:t>
            </a:r>
            <a:r>
              <a:rPr lang="en-US" b="1" dirty="0"/>
              <a:t>coworker</a:t>
            </a:r>
            <a:r>
              <a:rPr lang="en-US" dirty="0"/>
              <a:t> of the recipient</a:t>
            </a:r>
          </a:p>
          <a:p>
            <a:r>
              <a:rPr lang="en-US" dirty="0"/>
              <a:t> </a:t>
            </a:r>
          </a:p>
          <a:p>
            <a:pPr lvl="0"/>
            <a:r>
              <a:rPr lang="en-US" dirty="0"/>
              <a:t>The harasser can be a </a:t>
            </a:r>
            <a:r>
              <a:rPr lang="en-US" b="1" dirty="0"/>
              <a:t>supervisor</a:t>
            </a:r>
            <a:r>
              <a:rPr lang="en-US" dirty="0"/>
              <a:t> or </a:t>
            </a:r>
            <a:r>
              <a:rPr lang="en-US" b="1" dirty="0"/>
              <a:t>manager</a:t>
            </a:r>
            <a:endParaRPr lang="en-US" dirty="0"/>
          </a:p>
          <a:p>
            <a:r>
              <a:rPr lang="en-US" dirty="0"/>
              <a:t> </a:t>
            </a:r>
          </a:p>
          <a:p>
            <a:pPr lvl="0"/>
            <a:r>
              <a:rPr lang="en-US" dirty="0"/>
              <a:t>The harasser can be any third-party, including: a </a:t>
            </a:r>
            <a:r>
              <a:rPr lang="en-US" b="1" dirty="0"/>
              <a:t>non-employee</a:t>
            </a:r>
            <a:r>
              <a:rPr lang="en-US" dirty="0"/>
              <a:t>, </a:t>
            </a:r>
            <a:r>
              <a:rPr lang="en-US" b="1" dirty="0"/>
              <a:t>intern</a:t>
            </a:r>
            <a:r>
              <a:rPr lang="en-US" dirty="0"/>
              <a:t>, </a:t>
            </a:r>
            <a:r>
              <a:rPr lang="en-US" b="1" dirty="0"/>
              <a:t>vendor</a:t>
            </a:r>
            <a:r>
              <a:rPr lang="en-US" dirty="0"/>
              <a:t>, building </a:t>
            </a:r>
            <a:r>
              <a:rPr lang="en-US" b="1" dirty="0"/>
              <a:t>security</a:t>
            </a:r>
            <a:r>
              <a:rPr lang="en-US" dirty="0"/>
              <a:t>, </a:t>
            </a:r>
            <a:r>
              <a:rPr lang="en-US" b="1" dirty="0"/>
              <a:t>client</a:t>
            </a:r>
            <a:r>
              <a:rPr lang="en-US" dirty="0"/>
              <a:t>, </a:t>
            </a:r>
            <a:r>
              <a:rPr lang="en-US" b="1" dirty="0"/>
              <a:t>customer</a:t>
            </a:r>
            <a:r>
              <a:rPr lang="en-US" dirty="0"/>
              <a:t> or </a:t>
            </a:r>
            <a:r>
              <a:rPr lang="en-US" b="1" dirty="0"/>
              <a:t>visitor</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Where Can Workplace Sexual Harassment Occur?</a:t>
            </a:r>
          </a:p>
          <a:p>
            <a:r>
              <a:rPr lang="en-US" dirty="0"/>
              <a:t> </a:t>
            </a:r>
          </a:p>
          <a:p>
            <a:pPr lvl="0"/>
            <a:r>
              <a:rPr lang="en-US" dirty="0"/>
              <a:t>Harassment can occur </a:t>
            </a:r>
            <a:r>
              <a:rPr lang="en-US" b="1" dirty="0"/>
              <a:t>whenever and wherever</a:t>
            </a:r>
            <a:r>
              <a:rPr lang="en-US" dirty="0"/>
              <a:t> employees are fulfilling their work responsibilities, including in the field, at any employer-sponsored event, trainings, conferences open to the public and office parties.</a:t>
            </a:r>
          </a:p>
          <a:p>
            <a:r>
              <a:rPr lang="en-US" dirty="0"/>
              <a:t> </a:t>
            </a:r>
          </a:p>
          <a:p>
            <a:pPr lvl="0"/>
            <a:r>
              <a:rPr lang="en-US" dirty="0"/>
              <a:t>Employee interactions during non-work hours, such as at a hotel while traveling or at events after work can have an impact in the workplace.</a:t>
            </a:r>
          </a:p>
          <a:p>
            <a:r>
              <a:rPr lang="en-US" dirty="0"/>
              <a:t> </a:t>
            </a:r>
          </a:p>
          <a:p>
            <a:pPr lvl="0"/>
            <a:r>
              <a:rPr lang="en-US" dirty="0"/>
              <a:t>Locations off site and off-hour activities can be considered extensions of the work environment.</a:t>
            </a:r>
          </a:p>
          <a:p>
            <a:r>
              <a:rPr lang="en-US" dirty="0"/>
              <a:t> </a:t>
            </a:r>
          </a:p>
          <a:p>
            <a:r>
              <a:rPr lang="en-US" dirty="0"/>
              <a:t>Employees can be the target of sexual harassment through calls, texts, email and social media.</a:t>
            </a:r>
          </a:p>
          <a:p>
            <a:endParaRPr lang="en-US" dirty="0"/>
          </a:p>
          <a:p>
            <a:pPr lvl="0"/>
            <a:r>
              <a:rPr lang="en-US" dirty="0"/>
              <a:t>Harassing behavior that in any way affects the work environment is rightly the concern of management.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Sex Stereotyping</a:t>
            </a:r>
          </a:p>
          <a:p>
            <a:r>
              <a:rPr lang="en-US" dirty="0"/>
              <a:t> </a:t>
            </a:r>
          </a:p>
          <a:p>
            <a:pPr lvl="0"/>
            <a:r>
              <a:rPr lang="en-US" dirty="0"/>
              <a:t>Sex stereotyping occurs when conduct or personality traits are considered inappropriate simply because they may not conform to other people's ideas or perceptions about how individuals of either sex should act or look.</a:t>
            </a:r>
          </a:p>
          <a:p>
            <a:r>
              <a:rPr lang="en-US" dirty="0"/>
              <a:t> </a:t>
            </a:r>
          </a:p>
          <a:p>
            <a:pPr lvl="0"/>
            <a:r>
              <a:rPr lang="en-US" dirty="0"/>
              <a:t>Harassing a person because that person does not conform to gender stereotypes as to “appropriate” looks, speech, personality, or lifestyle is sexual harassment.</a:t>
            </a:r>
          </a:p>
          <a:p>
            <a:r>
              <a:rPr lang="en-US" dirty="0"/>
              <a:t> </a:t>
            </a:r>
          </a:p>
          <a:p>
            <a:pPr lvl="0"/>
            <a:r>
              <a:rPr lang="en-US" dirty="0"/>
              <a:t>Harassment because someone is performing a job that is usually performed, or was performed in the past, mostly by persons of a different sex, is sex discrimination.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pPr defTabSz="923087">
              <a:defRPr/>
            </a:pPr>
            <a:r>
              <a:rPr lang="en-US" dirty="0"/>
              <a:t>[title slide, advance </a:t>
            </a:r>
            <a:r>
              <a:rPr lang="en-US" baseline="0" dirty="0"/>
              <a:t>to next slide</a:t>
            </a:r>
            <a:r>
              <a:rPr lang="en-US" dirty="0"/>
              <a:t>]</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13</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fontScale="92500" lnSpcReduction="10000"/>
          </a:bodyPr>
          <a:lstStyle/>
          <a:p>
            <a:r>
              <a:rPr lang="en-US" b="1" u="sng" dirty="0"/>
              <a:t>Retaliation</a:t>
            </a:r>
          </a:p>
          <a:p>
            <a:r>
              <a:rPr lang="en-US" dirty="0"/>
              <a:t> </a:t>
            </a:r>
          </a:p>
          <a:p>
            <a:pPr lvl="0"/>
            <a:r>
              <a:rPr lang="en-US" dirty="0"/>
              <a:t>Any employee who has engaged in “protected activity” is protected by law from being retaliated against because of that “protected activity.”</a:t>
            </a:r>
          </a:p>
          <a:p>
            <a:r>
              <a:rPr lang="en-US" dirty="0"/>
              <a:t> </a:t>
            </a:r>
          </a:p>
          <a:p>
            <a:pPr lvl="0"/>
            <a:r>
              <a:rPr lang="en-US" dirty="0"/>
              <a:t>“Protected activities” with regard to harassment includes:</a:t>
            </a:r>
          </a:p>
          <a:p>
            <a:r>
              <a:rPr lang="en-US" dirty="0"/>
              <a:t> </a:t>
            </a:r>
          </a:p>
          <a:p>
            <a:pPr lvl="1"/>
            <a:r>
              <a:rPr lang="en-US" dirty="0"/>
              <a:t>Making a complaint to a supervisor, manager or another person designated by your employer to receive complaints about harassment</a:t>
            </a:r>
          </a:p>
          <a:p>
            <a:r>
              <a:rPr lang="en-US" dirty="0"/>
              <a:t> </a:t>
            </a:r>
          </a:p>
          <a:p>
            <a:pPr lvl="1"/>
            <a:r>
              <a:rPr lang="en-US" dirty="0"/>
              <a:t>Making a report of suspected harassment, even if you are not the target of harassment</a:t>
            </a:r>
          </a:p>
          <a:p>
            <a:r>
              <a:rPr lang="en-US" dirty="0"/>
              <a:t> </a:t>
            </a:r>
          </a:p>
          <a:p>
            <a:pPr lvl="1"/>
            <a:r>
              <a:rPr lang="en-US" dirty="0"/>
              <a:t>Filing a formal complaint about harassment</a:t>
            </a:r>
          </a:p>
          <a:p>
            <a:r>
              <a:rPr lang="en-US" dirty="0"/>
              <a:t> </a:t>
            </a:r>
          </a:p>
          <a:p>
            <a:pPr lvl="1"/>
            <a:r>
              <a:rPr lang="en-US" dirty="0"/>
              <a:t>Opposing discrimination</a:t>
            </a:r>
          </a:p>
          <a:p>
            <a:r>
              <a:rPr lang="en-US" dirty="0"/>
              <a:t> </a:t>
            </a:r>
          </a:p>
          <a:p>
            <a:pPr lvl="1"/>
            <a:r>
              <a:rPr lang="en-US" dirty="0"/>
              <a:t>Assisting another employee who is complaining of harassment</a:t>
            </a:r>
          </a:p>
          <a:p>
            <a:r>
              <a:rPr lang="en-US" dirty="0"/>
              <a:t> </a:t>
            </a:r>
          </a:p>
          <a:p>
            <a:pPr lvl="1"/>
            <a:r>
              <a:rPr lang="en-US" dirty="0"/>
              <a:t>Providing information during a workplace investigation of harassment, or testifying in connection with a complaint of harassment filed with a government agency or in court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What is Retaliation?</a:t>
            </a:r>
          </a:p>
          <a:p>
            <a:r>
              <a:rPr lang="en-US" dirty="0"/>
              <a:t> </a:t>
            </a:r>
          </a:p>
          <a:p>
            <a:pPr lvl="0"/>
            <a:r>
              <a:rPr lang="en-US" dirty="0"/>
              <a:t>Retaliation is any action taken to alter an employee’s terms and conditions of employment (such as a demotion or harmful work schedule or location change) because that individual engaged in any of the above protected activities. Such individuals should expect to be free from any negative actions by supervisors, managers or the employer motivated by these protected activities.</a:t>
            </a:r>
          </a:p>
          <a:p>
            <a:r>
              <a:rPr lang="en-US" dirty="0"/>
              <a:t> </a:t>
            </a:r>
          </a:p>
          <a:p>
            <a:pPr lvl="0"/>
            <a:r>
              <a:rPr lang="en-US" dirty="0"/>
              <a:t>Retaliation can be any such adverse action taken by the employer against the employee, that could have the effect of discouraging a reasonable worker from making a complaint about harassment or discrimination.</a:t>
            </a:r>
          </a:p>
          <a:p>
            <a:r>
              <a:rPr lang="en-US" dirty="0"/>
              <a:t> </a:t>
            </a:r>
          </a:p>
          <a:p>
            <a:pPr lvl="0"/>
            <a:r>
              <a:rPr lang="en-US" dirty="0"/>
              <a:t>The negative action need not be job-related or occur in the workplace, and may occur after the end of employment, such as an unwarranted negative reference.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What is Not Retaliation</a:t>
            </a:r>
          </a:p>
          <a:p>
            <a:r>
              <a:rPr lang="en-US" dirty="0"/>
              <a:t> </a:t>
            </a:r>
          </a:p>
          <a:p>
            <a:pPr lvl="0"/>
            <a:r>
              <a:rPr lang="en-US" dirty="0"/>
              <a:t>A negative employment action is not retaliatory merely because it occurs after the employee engages in protected activity.</a:t>
            </a:r>
          </a:p>
          <a:p>
            <a:r>
              <a:rPr lang="en-US" dirty="0"/>
              <a:t> </a:t>
            </a:r>
          </a:p>
          <a:p>
            <a:pPr lvl="0"/>
            <a:r>
              <a:rPr lang="en-US" dirty="0"/>
              <a:t>Employees continue to be subject to all job requirements and disciplinary rules after having engaged in such activity.</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pPr defTabSz="923087">
              <a:defRPr/>
            </a:pPr>
            <a:r>
              <a:rPr lang="en-US" dirty="0"/>
              <a:t>[title slide, advance </a:t>
            </a:r>
            <a:r>
              <a:rPr lang="en-US" baseline="0" dirty="0"/>
              <a:t>to next slide</a:t>
            </a:r>
            <a:r>
              <a:rPr lang="en-US" dirty="0"/>
              <a:t>]</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17</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The Supervisor's Responsibility</a:t>
            </a:r>
          </a:p>
          <a:p>
            <a:r>
              <a:rPr lang="en-US" dirty="0"/>
              <a:t> </a:t>
            </a:r>
          </a:p>
          <a:p>
            <a:pPr lvl="0"/>
            <a:r>
              <a:rPr lang="en-US" dirty="0"/>
              <a:t>Supervisors and managers are held to a high standard of behavior. This is because:</a:t>
            </a:r>
          </a:p>
          <a:p>
            <a:r>
              <a:rPr lang="en-US" dirty="0"/>
              <a:t> </a:t>
            </a:r>
          </a:p>
          <a:p>
            <a:pPr lvl="1"/>
            <a:r>
              <a:rPr lang="en-US" dirty="0"/>
              <a:t>They are placed in a position of authority by the employer and must not abuse that authority.</a:t>
            </a:r>
          </a:p>
          <a:p>
            <a:r>
              <a:rPr lang="en-US" dirty="0"/>
              <a:t> </a:t>
            </a:r>
          </a:p>
          <a:p>
            <a:pPr lvl="1"/>
            <a:r>
              <a:rPr lang="en-US" dirty="0"/>
              <a:t>Their actions can create liability for the employer without the employer having any opportunity to correct the harassment.</a:t>
            </a:r>
          </a:p>
          <a:p>
            <a:r>
              <a:rPr lang="en-US" dirty="0"/>
              <a:t> </a:t>
            </a:r>
          </a:p>
          <a:p>
            <a:pPr lvl="1"/>
            <a:r>
              <a:rPr lang="en-US" dirty="0"/>
              <a:t>They are required to report any harassment that is reported to them or which they observe.</a:t>
            </a:r>
          </a:p>
          <a:p>
            <a:r>
              <a:rPr lang="en-US" dirty="0"/>
              <a:t> </a:t>
            </a:r>
          </a:p>
          <a:p>
            <a:pPr lvl="1"/>
            <a:r>
              <a:rPr lang="en-US" dirty="0"/>
              <a:t>They are responsible for any harassment or discrimination that they should have known of with reasonable care and attention to the workplace for which they are responsible.</a:t>
            </a:r>
          </a:p>
          <a:p>
            <a:r>
              <a:rPr lang="en-US" dirty="0"/>
              <a:t> </a:t>
            </a:r>
          </a:p>
          <a:p>
            <a:pPr lvl="1"/>
            <a:r>
              <a:rPr lang="en-US" dirty="0"/>
              <a:t>They are expected to model appropriate workplace behavior.</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Mandatory Reporting</a:t>
            </a:r>
          </a:p>
          <a:p>
            <a:r>
              <a:rPr lang="en-US" dirty="0"/>
              <a:t> </a:t>
            </a:r>
          </a:p>
          <a:p>
            <a:pPr lvl="0"/>
            <a:r>
              <a:rPr lang="en-US" dirty="0"/>
              <a:t>Supervisors </a:t>
            </a:r>
            <a:r>
              <a:rPr lang="en-US" b="1" dirty="0"/>
              <a:t>must report any harassment</a:t>
            </a:r>
            <a:r>
              <a:rPr lang="en-US" dirty="0"/>
              <a:t> that they observe or know of, even if no one is objecting to the harassment.</a:t>
            </a:r>
          </a:p>
          <a:p>
            <a:r>
              <a:rPr lang="en-US" dirty="0"/>
              <a:t> </a:t>
            </a:r>
          </a:p>
          <a:p>
            <a:pPr lvl="0"/>
            <a:r>
              <a:rPr lang="en-US" dirty="0"/>
              <a:t>If a supervisor or manager receives a report of harassment, or is otherwise aware of harassment, it must be promptly reported to the employer, without exception,</a:t>
            </a:r>
          </a:p>
          <a:p>
            <a:r>
              <a:rPr lang="en-US" dirty="0"/>
              <a:t> </a:t>
            </a:r>
          </a:p>
          <a:p>
            <a:pPr lvl="1"/>
            <a:r>
              <a:rPr lang="en-US" dirty="0"/>
              <a:t>Even if the supervisor or manager thinks the conduct is trivial</a:t>
            </a:r>
          </a:p>
          <a:p>
            <a:r>
              <a:rPr lang="en-US" dirty="0"/>
              <a:t> </a:t>
            </a:r>
          </a:p>
          <a:p>
            <a:pPr lvl="1"/>
            <a:r>
              <a:rPr lang="en-US" dirty="0"/>
              <a:t>Even if the harassed individual asks that it not be reported</a:t>
            </a:r>
          </a:p>
          <a:p>
            <a:r>
              <a:rPr lang="en-US" dirty="0"/>
              <a:t> </a:t>
            </a:r>
          </a:p>
          <a:p>
            <a:pPr lvl="0"/>
            <a:r>
              <a:rPr lang="en-US" dirty="0"/>
              <a:t>Supervisors and managers will be subject to discipline for failing to report suspected sexual harassment or otherwise knowingly allowing sexual harassment to continue. </a:t>
            </a:r>
          </a:p>
          <a:p>
            <a:r>
              <a:rPr lang="en-US" dirty="0"/>
              <a:t> </a:t>
            </a:r>
          </a:p>
          <a:p>
            <a:pPr lvl="0"/>
            <a:r>
              <a:rPr lang="en-US" dirty="0"/>
              <a:t>Supervisors and managers will also be subject to discipline for engaging in any retaliation.</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r>
              <a:rPr lang="en-US" b="1" u="sng" dirty="0"/>
              <a:t>Trainer Introduction</a:t>
            </a:r>
          </a:p>
          <a:p>
            <a:r>
              <a:rPr lang="en-US" b="1" dirty="0"/>
              <a:t> </a:t>
            </a:r>
            <a:endParaRPr lang="en-US" dirty="0"/>
          </a:p>
          <a:p>
            <a:pPr lvl="0"/>
            <a:r>
              <a:rPr lang="en-US" dirty="0"/>
              <a:t>Welcome to our annual training on sexual harassment prevention. </a:t>
            </a:r>
          </a:p>
          <a:p>
            <a:r>
              <a:rPr lang="en-US" dirty="0"/>
              <a:t> </a:t>
            </a:r>
          </a:p>
          <a:p>
            <a:pPr lvl="0"/>
            <a:r>
              <a:rPr lang="en-US" dirty="0"/>
              <a:t>My name is _____[</a:t>
            </a:r>
            <a:r>
              <a:rPr lang="en-US" b="1" i="1" dirty="0"/>
              <a:t>name</a:t>
            </a:r>
            <a:r>
              <a:rPr lang="en-US" dirty="0"/>
              <a:t>]_____ and I am the _____[</a:t>
            </a:r>
            <a:r>
              <a:rPr lang="en-US" b="1" i="1" dirty="0"/>
              <a:t>title</a:t>
            </a:r>
            <a:r>
              <a:rPr lang="en-US" dirty="0"/>
              <a:t>]____ at _____[</a:t>
            </a:r>
            <a:r>
              <a:rPr lang="en-US" b="1" i="1" dirty="0"/>
              <a:t>organization</a:t>
            </a:r>
            <a:r>
              <a:rPr lang="en-US" dirty="0"/>
              <a:t>]_____.</a:t>
            </a:r>
          </a:p>
          <a:p>
            <a:r>
              <a:rPr lang="en-US" dirty="0"/>
              <a:t> </a:t>
            </a:r>
          </a:p>
          <a:p>
            <a:pPr lvl="0"/>
            <a:r>
              <a:rPr lang="en-US" dirty="0"/>
              <a:t>In recent years, the topic of sexual harassment in the workplace has been brought into the national spotlight, bringing with it renewed awareness about the serious and unacceptable nature of these actions and the severe consequences that follow.</a:t>
            </a:r>
          </a:p>
          <a:p>
            <a:r>
              <a:rPr lang="en-US" dirty="0"/>
              <a:t> </a:t>
            </a:r>
          </a:p>
          <a:p>
            <a:pPr lvl="0"/>
            <a:r>
              <a:rPr lang="en-US" dirty="0"/>
              <a:t>The term “sexual harassment” may mean different things to different people, depending on your life experience.</a:t>
            </a:r>
          </a:p>
          <a:p>
            <a:r>
              <a:rPr lang="en-US" dirty="0"/>
              <a:t> </a:t>
            </a:r>
          </a:p>
          <a:p>
            <a:pPr lvl="0"/>
            <a:r>
              <a:rPr lang="en-US" dirty="0"/>
              <a:t>That is why we are here today.</a:t>
            </a:r>
          </a:p>
          <a:p>
            <a:r>
              <a:rPr lang="en-US" dirty="0"/>
              <a:t> </a:t>
            </a:r>
          </a:p>
          <a:p>
            <a:pPr lvl="0"/>
            <a:r>
              <a:rPr lang="en-US" dirty="0"/>
              <a:t>Certain conduct may seem acceptable or have seemed acceptable in the past. That does not mean it is acceptable to the people we work with.</a:t>
            </a:r>
          </a:p>
          <a:p>
            <a:pPr lvl="0"/>
            <a:r>
              <a:rPr lang="en-US" dirty="0"/>
              <a:t> </a:t>
            </a:r>
          </a:p>
          <a:p>
            <a:pPr lvl="0"/>
            <a:r>
              <a:rPr lang="en-US" dirty="0"/>
              <a:t>The purpose of this training is to set forth a common understanding about what is and what is not acceptable in our workplace.</a:t>
            </a:r>
          </a:p>
        </p:txBody>
      </p:sp>
      <p:sp>
        <p:nvSpPr>
          <p:cNvPr id="4" name="Slide Number Placeholder 3"/>
          <p:cNvSpPr>
            <a:spLocks noGrp="1"/>
          </p:cNvSpPr>
          <p:nvPr>
            <p:ph type="sldNum" sz="quarter" idx="10"/>
          </p:nvPr>
        </p:nvSpPr>
        <p:spPr/>
        <p:txBody>
          <a:bodyPr/>
          <a:lstStyle/>
          <a:p>
            <a:fld id="{F6DA9C80-B631-4EC4-8253-F63CFD0157DF}" type="slidenum">
              <a:rPr lang="en-US" smtClean="0"/>
              <a:pPr/>
              <a:t>2</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pPr defTabSz="923087">
              <a:defRPr/>
            </a:pPr>
            <a:r>
              <a:rPr lang="en-US" dirty="0"/>
              <a:t>[title slide, advance </a:t>
            </a:r>
            <a:r>
              <a:rPr lang="en-US" baseline="0" dirty="0"/>
              <a:t>to next slide</a:t>
            </a:r>
            <a:r>
              <a:rPr lang="en-US" dirty="0"/>
              <a:t>]</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20</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fontScale="55000" lnSpcReduction="20000"/>
          </a:bodyPr>
          <a:lstStyle/>
          <a:p>
            <a:r>
              <a:rPr lang="en-US" b="1" u="sng" dirty="0"/>
              <a:t>What Should I Do If I Am Harassed?</a:t>
            </a:r>
          </a:p>
          <a:p>
            <a:r>
              <a:rPr lang="en-US" dirty="0"/>
              <a:t> </a:t>
            </a:r>
          </a:p>
          <a:p>
            <a:pPr lvl="0"/>
            <a:r>
              <a:rPr lang="en-US" dirty="0"/>
              <a:t>We cannot stop harassment in the workplace unless management knows about the harassment. It is everyone’s responsibility.</a:t>
            </a:r>
          </a:p>
          <a:p>
            <a:r>
              <a:rPr lang="en-US" dirty="0"/>
              <a:t> </a:t>
            </a:r>
          </a:p>
          <a:p>
            <a:pPr lvl="0"/>
            <a:r>
              <a:rPr lang="en-US" dirty="0"/>
              <a:t>You are encouraged to report harassment to a supervisor, manager or other another person designated by your employer to receive complaints (as outlined in our sexual harassment prevention policy) so the company can take action.</a:t>
            </a:r>
          </a:p>
          <a:p>
            <a:r>
              <a:rPr lang="en-US" dirty="0"/>
              <a:t> </a:t>
            </a:r>
          </a:p>
          <a:p>
            <a:pPr lvl="0"/>
            <a:r>
              <a:rPr lang="en-US" dirty="0"/>
              <a:t>Behavior does not need to be a violation of law in order to be in violation of company policy.</a:t>
            </a:r>
          </a:p>
          <a:p>
            <a:r>
              <a:rPr lang="en-US" dirty="0"/>
              <a:t> </a:t>
            </a:r>
          </a:p>
          <a:p>
            <a:pPr lvl="0"/>
            <a:r>
              <a:rPr lang="en-US" dirty="0"/>
              <a:t>We will provide you with a complaint form to report harassment and file complaints, but if you are more comfortable reporting verbally or in another manner, we are still required to follow the sexual harassment prevention policy by investigating the claims.</a:t>
            </a:r>
          </a:p>
          <a:p>
            <a:r>
              <a:rPr lang="en-US" dirty="0"/>
              <a:t> </a:t>
            </a:r>
          </a:p>
          <a:p>
            <a:pPr lvl="0"/>
            <a:r>
              <a:rPr lang="en-US" dirty="0"/>
              <a:t>If you believe that you have been subjected to sexual harassment, you are encouraged to complete the Complaint Form and submit it to:</a:t>
            </a:r>
          </a:p>
          <a:p>
            <a:r>
              <a:rPr lang="en-US" dirty="0"/>
              <a:t> </a:t>
            </a:r>
            <a:endParaRPr lang="en-US" dirty="0">
              <a:highlight>
                <a:srgbClr val="FFFF00"/>
              </a:highlight>
            </a:endParaRPr>
          </a:p>
          <a:p>
            <a:pPr lvl="1"/>
            <a:r>
              <a:rPr lang="en-US" b="1" dirty="0">
                <a:highlight>
                  <a:srgbClr val="FFFF00"/>
                </a:highlight>
              </a:rPr>
              <a:t>[</a:t>
            </a:r>
            <a:r>
              <a:rPr lang="en-US" b="1" i="1" dirty="0">
                <a:highlight>
                  <a:srgbClr val="FFFF00"/>
                </a:highlight>
              </a:rPr>
              <a:t>Person or office designated</a:t>
            </a:r>
            <a:r>
              <a:rPr lang="en-US" b="1" dirty="0">
                <a:highlight>
                  <a:srgbClr val="FFFF00"/>
                </a:highlight>
              </a:rPr>
              <a:t>]</a:t>
            </a:r>
          </a:p>
          <a:p>
            <a:r>
              <a:rPr lang="en-US" b="1" dirty="0">
                <a:highlight>
                  <a:srgbClr val="FFFF00"/>
                </a:highlight>
              </a:rPr>
              <a:t> </a:t>
            </a:r>
          </a:p>
          <a:p>
            <a:pPr lvl="1"/>
            <a:r>
              <a:rPr lang="en-US" b="1" dirty="0">
                <a:highlight>
                  <a:srgbClr val="FFFF00"/>
                </a:highlight>
              </a:rPr>
              <a:t>[</a:t>
            </a:r>
            <a:r>
              <a:rPr lang="en-US" b="1" i="1" dirty="0">
                <a:highlight>
                  <a:srgbClr val="FFFF00"/>
                </a:highlight>
              </a:rPr>
              <a:t>Contact information for designee or office</a:t>
            </a:r>
            <a:r>
              <a:rPr lang="en-US" b="1" dirty="0">
                <a:highlight>
                  <a:srgbClr val="FFFF00"/>
                </a:highlight>
              </a:rPr>
              <a:t>]</a:t>
            </a:r>
          </a:p>
          <a:p>
            <a:r>
              <a:rPr lang="en-US" b="1" dirty="0">
                <a:highlight>
                  <a:srgbClr val="FFFF00"/>
                </a:highlight>
              </a:rPr>
              <a:t> </a:t>
            </a:r>
          </a:p>
          <a:p>
            <a:pPr lvl="1"/>
            <a:r>
              <a:rPr lang="en-US" b="1" dirty="0">
                <a:highlight>
                  <a:srgbClr val="FFFF00"/>
                </a:highlight>
              </a:rPr>
              <a:t>[</a:t>
            </a:r>
            <a:r>
              <a:rPr lang="en-US" b="1" i="1" dirty="0">
                <a:highlight>
                  <a:srgbClr val="FFFF00"/>
                </a:highlight>
              </a:rPr>
              <a:t>How the Complaint Form can be submitted</a:t>
            </a:r>
            <a:r>
              <a:rPr lang="en-US" b="1" dirty="0">
                <a:highlight>
                  <a:srgbClr val="FFFF00"/>
                </a:highlight>
              </a:rPr>
              <a:t>]</a:t>
            </a:r>
          </a:p>
          <a:p>
            <a:r>
              <a:rPr lang="en-US" dirty="0">
                <a:highlight>
                  <a:srgbClr val="FFFF00"/>
                </a:highlight>
              </a:rPr>
              <a:t> </a:t>
            </a:r>
          </a:p>
          <a:p>
            <a:r>
              <a:rPr lang="en-US" dirty="0"/>
              <a:t>You may also make reports verbally.</a:t>
            </a:r>
          </a:p>
          <a:p>
            <a:endParaRPr lang="en-US" dirty="0">
              <a:highlight>
                <a:srgbClr val="FFFF00"/>
              </a:highlight>
            </a:endParaRPr>
          </a:p>
          <a:p>
            <a:pPr lvl="0"/>
            <a:r>
              <a:rPr lang="en-US" dirty="0"/>
              <a:t>Once you submit this form or otherwise report harassment, our company must follow its sexual harassment prevention policy and investigate any claims.</a:t>
            </a:r>
          </a:p>
          <a:p>
            <a:r>
              <a:rPr lang="en-US" dirty="0"/>
              <a:t> </a:t>
            </a:r>
          </a:p>
          <a:p>
            <a:pPr lvl="0"/>
            <a:r>
              <a:rPr lang="en-US" dirty="0"/>
              <a:t>You should report any behavior you experience or know about that is inappropriate, as described in this training, without worrying about whether or not if it is unlawful harassment.</a:t>
            </a:r>
          </a:p>
          <a:p>
            <a:r>
              <a:rPr lang="en-US" dirty="0"/>
              <a:t> </a:t>
            </a:r>
          </a:p>
          <a:p>
            <a:pPr lvl="0"/>
            <a:r>
              <a:rPr lang="en-US" dirty="0"/>
              <a:t>Individuals who report or experience harassment should cooperate with management so a full and fair investigation can be conducted and any necessary corrective action can be taken.</a:t>
            </a:r>
          </a:p>
          <a:p>
            <a:r>
              <a:rPr lang="en-US" dirty="0"/>
              <a:t> </a:t>
            </a:r>
          </a:p>
          <a:p>
            <a:pPr lvl="0"/>
            <a:r>
              <a:rPr lang="en-US" dirty="0"/>
              <a:t>If you report harassment to a manager or supervisor and receive an inappropriate response, such as being told to “just ignore it,” you may take your complaint to the next level as outlined in our policy under “Legal Protections And External Remedies.”</a:t>
            </a:r>
          </a:p>
          <a:p>
            <a:pPr lvl="0"/>
            <a:endParaRPr lang="en-US" dirty="0"/>
          </a:p>
          <a:p>
            <a:pPr lvl="0"/>
            <a:r>
              <a:rPr lang="en-US" dirty="0"/>
              <a:t>Finally, if you are not sure you want to pursue a complaint at the time of potential harassment, document the incident to ensure it stays fresh in your mind.</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What Should I Do If I Witness Sexual Harassment?</a:t>
            </a:r>
          </a:p>
          <a:p>
            <a:r>
              <a:rPr lang="en-US" dirty="0"/>
              <a:t> </a:t>
            </a:r>
          </a:p>
          <a:p>
            <a:pPr lvl="0"/>
            <a:r>
              <a:rPr lang="en-US" dirty="0"/>
              <a:t>Anyone who witnesses or becomes aware of potential instances of sexual harassment should report it to a supervisor, manager or designee.</a:t>
            </a:r>
          </a:p>
          <a:p>
            <a:endParaRPr lang="en-US" dirty="0"/>
          </a:p>
          <a:p>
            <a:r>
              <a:rPr lang="en-US" dirty="0"/>
              <a:t>It can be uncomfortable and scary, but it is important to tell coworkers "that's not okay" when you are uncomfortable about harassment happening in front of you.</a:t>
            </a:r>
          </a:p>
          <a:p>
            <a:endParaRPr lang="en-US" dirty="0"/>
          </a:p>
          <a:p>
            <a:pPr lvl="0"/>
            <a:r>
              <a:rPr lang="en-US" dirty="0"/>
              <a:t>It is unlawful for an employer to retaliate against you for reporting suspected sexual harassment or assisting in any investigation.</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Investigation and Corrective Action</a:t>
            </a:r>
          </a:p>
          <a:p>
            <a:r>
              <a:rPr lang="en-US" dirty="0"/>
              <a:t> </a:t>
            </a:r>
          </a:p>
          <a:p>
            <a:pPr lvl="0"/>
            <a:r>
              <a:rPr lang="en-US" dirty="0"/>
              <a:t>Anyone who engages in sexual harassment or retaliation will be subject to remedial and/or disciplinary action, up to and including termination.</a:t>
            </a:r>
          </a:p>
          <a:p>
            <a:r>
              <a:rPr lang="en-US" dirty="0"/>
              <a:t> </a:t>
            </a:r>
          </a:p>
          <a:p>
            <a:pPr lvl="0"/>
            <a:r>
              <a:rPr lang="en-US" dirty="0"/>
              <a:t>[</a:t>
            </a:r>
            <a:r>
              <a:rPr lang="en-US" b="1" i="1" dirty="0"/>
              <a:t>Name of Company</a:t>
            </a:r>
            <a:r>
              <a:rPr lang="en-US" dirty="0"/>
              <a:t>] will investigate all reports of harassment, whether information was reported in verbal or written form.</a:t>
            </a:r>
          </a:p>
          <a:p>
            <a:pPr lvl="0"/>
            <a:r>
              <a:rPr lang="en-US" dirty="0"/>
              <a:t> </a:t>
            </a:r>
          </a:p>
          <a:p>
            <a:pPr lvl="0"/>
            <a:r>
              <a:rPr lang="en-US" dirty="0"/>
              <a:t>An investigation of any complaint should be commenced immediately and completed as soon as possible.</a:t>
            </a:r>
          </a:p>
          <a:p>
            <a:pPr lvl="0"/>
            <a:endParaRPr lang="en-US" dirty="0"/>
          </a:p>
          <a:p>
            <a:pPr lvl="0"/>
            <a:r>
              <a:rPr lang="en-US" dirty="0"/>
              <a:t>The investigation will be kept confidential to the extent possible.</a:t>
            </a:r>
          </a:p>
          <a:p>
            <a:pPr lvl="0"/>
            <a:r>
              <a:rPr lang="en-US" dirty="0"/>
              <a:t> </a:t>
            </a:r>
          </a:p>
          <a:p>
            <a:pPr lvl="0"/>
            <a:r>
              <a:rPr lang="en-US" dirty="0"/>
              <a:t>Any employee may be required to cooperate as needed in an investigation of suspected sexual harassment.</a:t>
            </a:r>
          </a:p>
          <a:p>
            <a:r>
              <a:rPr lang="en-US" dirty="0"/>
              <a:t> </a:t>
            </a:r>
          </a:p>
          <a:p>
            <a:pPr lvl="1"/>
            <a:r>
              <a:rPr lang="en-US" dirty="0"/>
              <a:t>It is illegal for employees who participate in any investigation to be retaliated against.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Investigation Process</a:t>
            </a:r>
          </a:p>
          <a:p>
            <a:r>
              <a:rPr lang="en-US" dirty="0"/>
              <a:t> </a:t>
            </a:r>
          </a:p>
          <a:p>
            <a:pPr lvl="0"/>
            <a:r>
              <a:rPr lang="en-US" dirty="0"/>
              <a:t>Our organization also has a duty to take appropriate steps to ensure that harassment will not occur in the future. Here is how we will investigate claims.</a:t>
            </a:r>
          </a:p>
          <a:p>
            <a:r>
              <a:rPr lang="en-US" dirty="0"/>
              <a:t> </a:t>
            </a:r>
          </a:p>
          <a:p>
            <a:pPr lvl="0"/>
            <a:r>
              <a:rPr lang="en-US" dirty="0"/>
              <a:t>[</a:t>
            </a:r>
            <a:r>
              <a:rPr lang="en-US" b="1" i="1" dirty="0"/>
              <a:t>Person or office designated</a:t>
            </a:r>
            <a:r>
              <a:rPr lang="en-US" dirty="0"/>
              <a:t>] will conduct an immediate review of the allegations, and take any interim actions, as appropriate</a:t>
            </a:r>
          </a:p>
          <a:p>
            <a:r>
              <a:rPr lang="en-US" dirty="0"/>
              <a:t> </a:t>
            </a:r>
          </a:p>
          <a:p>
            <a:pPr lvl="0"/>
            <a:r>
              <a:rPr lang="en-US" dirty="0"/>
              <a:t>Relevant documents, emails or phone records will be requested, preserved and obtained.</a:t>
            </a:r>
          </a:p>
          <a:p>
            <a:r>
              <a:rPr lang="en-US" dirty="0"/>
              <a:t> </a:t>
            </a:r>
          </a:p>
          <a:p>
            <a:pPr lvl="0"/>
            <a:r>
              <a:rPr lang="en-US" dirty="0"/>
              <a:t>Interviews will be conducted with parties involved and witnesses</a:t>
            </a:r>
          </a:p>
          <a:p>
            <a:r>
              <a:rPr lang="en-US" dirty="0"/>
              <a:t> </a:t>
            </a:r>
          </a:p>
          <a:p>
            <a:pPr lvl="0"/>
            <a:r>
              <a:rPr lang="en-US" dirty="0"/>
              <a:t>Investigation is documented as outlined in the sexual harassment policy</a:t>
            </a:r>
          </a:p>
          <a:p>
            <a:r>
              <a:rPr lang="en-US" dirty="0"/>
              <a:t> </a:t>
            </a:r>
          </a:p>
          <a:p>
            <a:pPr lvl="0"/>
            <a:r>
              <a:rPr lang="en-US" dirty="0"/>
              <a:t>The individual who complained and the individual(s) accused of sexual harassment are notified of final determination and that appropriate administrative action has been taken.</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r>
              <a:rPr lang="en-US" b="1" u="sng" dirty="0"/>
              <a:t>Additional Protections and Remedies</a:t>
            </a:r>
          </a:p>
          <a:p>
            <a:r>
              <a:rPr lang="en-US" dirty="0"/>
              <a:t> </a:t>
            </a:r>
          </a:p>
          <a:p>
            <a:pPr lvl="0"/>
            <a:r>
              <a:rPr lang="en-US" dirty="0"/>
              <a:t>In addition to what we’ve already outlined, employees may also choose to pursue outside legal remedies as suggested below.</a:t>
            </a:r>
          </a:p>
        </p:txBody>
      </p:sp>
      <p:sp>
        <p:nvSpPr>
          <p:cNvPr id="4" name="Slide Number Placeholder 3"/>
          <p:cNvSpPr>
            <a:spLocks noGrp="1"/>
          </p:cNvSpPr>
          <p:nvPr>
            <p:ph type="sldNum" sz="quarter" idx="10"/>
          </p:nvPr>
        </p:nvSpPr>
        <p:spPr/>
        <p:txBody>
          <a:bodyPr/>
          <a:lstStyle/>
          <a:p>
            <a:fld id="{F6DA9C80-B631-4EC4-8253-F63CFD0157DF}" type="slidenum">
              <a:rPr lang="en-US" smtClean="0"/>
              <a:pPr/>
              <a:t>25</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New York State Division of Human Rights (DHR)</a:t>
            </a:r>
          </a:p>
          <a:p>
            <a:r>
              <a:rPr lang="en-US" dirty="0"/>
              <a:t> </a:t>
            </a:r>
          </a:p>
          <a:p>
            <a:pPr lvl="0"/>
            <a:r>
              <a:rPr lang="en-US" dirty="0"/>
              <a:t>A complaint alleging violation of the Human Rights Law may be filed either with DHR or in New York State Supreme Court.</a:t>
            </a:r>
          </a:p>
          <a:p>
            <a:r>
              <a:rPr lang="en-US" dirty="0"/>
              <a:t> </a:t>
            </a:r>
          </a:p>
          <a:p>
            <a:pPr lvl="0"/>
            <a:r>
              <a:rPr lang="en-US" dirty="0"/>
              <a:t>Complaints may be filed with DHR any time </a:t>
            </a:r>
            <a:r>
              <a:rPr lang="en-US" b="1" dirty="0"/>
              <a:t>within one year</a:t>
            </a:r>
            <a:r>
              <a:rPr lang="en-US" dirty="0"/>
              <a:t> of the alleged sexual harassment. You do not need to have an attorney to file.</a:t>
            </a:r>
          </a:p>
          <a:p>
            <a:r>
              <a:rPr lang="en-US" dirty="0"/>
              <a:t> </a:t>
            </a:r>
          </a:p>
          <a:p>
            <a:pPr lvl="0"/>
            <a:r>
              <a:rPr lang="en-US" dirty="0"/>
              <a:t>If an individual did not file at DHR, they can sue directly in state court under the Human Rights Law, </a:t>
            </a:r>
            <a:r>
              <a:rPr lang="en-US" b="1" dirty="0"/>
              <a:t>within three years</a:t>
            </a:r>
            <a:r>
              <a:rPr lang="en-US" dirty="0"/>
              <a:t> of the alleged sexual harassment.</a:t>
            </a:r>
          </a:p>
          <a:p>
            <a:r>
              <a:rPr lang="en-US" dirty="0"/>
              <a:t> </a:t>
            </a:r>
          </a:p>
          <a:p>
            <a:pPr lvl="0"/>
            <a:r>
              <a:rPr lang="en-US" dirty="0"/>
              <a:t>An individual may not file with DHR if they have already filed a Human Rights Law complaint in state court.</a:t>
            </a:r>
          </a:p>
          <a:p>
            <a:r>
              <a:rPr lang="en-US" dirty="0"/>
              <a:t> </a:t>
            </a:r>
          </a:p>
          <a:p>
            <a:pPr lvl="0"/>
            <a:r>
              <a:rPr lang="en-US" dirty="0"/>
              <a:t>For more information, visit: </a:t>
            </a:r>
            <a:r>
              <a:rPr lang="en-US" b="1" dirty="0" err="1"/>
              <a:t>www.dhr.ny.gov</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26</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United States Equal Employment Opportunity Commission (EEOC)</a:t>
            </a:r>
          </a:p>
          <a:p>
            <a:r>
              <a:rPr lang="en-US" dirty="0"/>
              <a:t> </a:t>
            </a:r>
          </a:p>
          <a:p>
            <a:pPr lvl="0"/>
            <a:r>
              <a:rPr lang="en-US" dirty="0"/>
              <a:t>An individual can file a complaint with the EEOC anytime </a:t>
            </a:r>
            <a:r>
              <a:rPr lang="en-US" b="1" dirty="0"/>
              <a:t>within 300 days</a:t>
            </a:r>
            <a:r>
              <a:rPr lang="en-US" dirty="0"/>
              <a:t> from the alleged sexual harassment.  You do not need to have an attorney to file.</a:t>
            </a:r>
          </a:p>
          <a:p>
            <a:r>
              <a:rPr lang="en-US" dirty="0"/>
              <a:t> </a:t>
            </a:r>
          </a:p>
          <a:p>
            <a:pPr lvl="0"/>
            <a:r>
              <a:rPr lang="en-US" dirty="0"/>
              <a:t>A complaint must be filed with the EEOC before you can file in federal court. </a:t>
            </a:r>
          </a:p>
          <a:p>
            <a:r>
              <a:rPr lang="en-US" dirty="0"/>
              <a:t> </a:t>
            </a:r>
          </a:p>
          <a:p>
            <a:pPr lvl="0"/>
            <a:r>
              <a:rPr lang="en-US" dirty="0"/>
              <a:t>For more information, visit: </a:t>
            </a:r>
            <a:r>
              <a:rPr lang="en-US" b="1" dirty="0" err="1"/>
              <a:t>www.eeoc.gov</a:t>
            </a:r>
            <a:r>
              <a:rPr lang="en-US" dirty="0"/>
              <a:t>.</a:t>
            </a:r>
          </a:p>
          <a:p>
            <a:r>
              <a:rPr lang="en-US" dirty="0"/>
              <a:t> </a:t>
            </a:r>
          </a:p>
          <a:p>
            <a:pPr lvl="0"/>
            <a:r>
              <a:rPr lang="en-US" i="1" dirty="0"/>
              <a:t>NOTE: If an individual files an administrative complaint with DHR, DHR will automatically file the complaint with the EEOC to preserve the right to proceed in federal court.</a:t>
            </a:r>
            <a:endParaRPr lang="en-US" dirty="0"/>
          </a:p>
          <a:p>
            <a:r>
              <a:rPr lang="en-US" dirty="0"/>
              <a:t>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Local Protections</a:t>
            </a:r>
          </a:p>
          <a:p>
            <a:r>
              <a:rPr lang="en-US" dirty="0"/>
              <a:t> </a:t>
            </a:r>
          </a:p>
          <a:p>
            <a:pPr lvl="0"/>
            <a:r>
              <a:rPr lang="en-US" dirty="0"/>
              <a:t>Many localities enforce laws protecting individuals from sexual harassment and discrimination.</a:t>
            </a:r>
          </a:p>
          <a:p>
            <a:r>
              <a:rPr lang="en-US" dirty="0"/>
              <a:t> </a:t>
            </a:r>
          </a:p>
          <a:p>
            <a:pPr lvl="0"/>
            <a:r>
              <a:rPr lang="en-US" dirty="0"/>
              <a:t>You should contact the county, city or town in which you live to find out if such a law exists.</a:t>
            </a:r>
          </a:p>
          <a:p>
            <a:r>
              <a:rPr lang="en-US" dirty="0"/>
              <a:t> </a:t>
            </a:r>
          </a:p>
          <a:p>
            <a:pPr lvl="0"/>
            <a:r>
              <a:rPr lang="en-US" dirty="0"/>
              <a:t>Harassment may constitute a crime if it involves things like physical touching, coerced physical confinement or coerced sex acts. </a:t>
            </a:r>
            <a:r>
              <a:rPr lang="en-US" b="1" dirty="0"/>
              <a:t>You should also contact the local police department</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pPr defTabSz="923087">
              <a:defRPr/>
            </a:pPr>
            <a:r>
              <a:rPr lang="en-US" dirty="0"/>
              <a:t>[title slide, advance </a:t>
            </a:r>
            <a:r>
              <a:rPr lang="en-US" baseline="0" dirty="0"/>
              <a:t>to next slide</a:t>
            </a:r>
            <a:r>
              <a:rPr lang="en-US" dirty="0"/>
              <a:t>]</a:t>
            </a:r>
          </a:p>
          <a:p>
            <a:endParaRPr lang="en-US" dirty="0"/>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29</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r>
              <a:rPr lang="en-US" dirty="0"/>
              <a:t>[title slide, advance </a:t>
            </a:r>
            <a:r>
              <a:rPr lang="en-US" baseline="0" dirty="0"/>
              <a:t>to next slide</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pPr/>
              <a:t>3</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Other Types of Workplace Harassment</a:t>
            </a:r>
          </a:p>
          <a:p>
            <a:r>
              <a:rPr lang="en-US" dirty="0"/>
              <a:t> </a:t>
            </a:r>
          </a:p>
          <a:p>
            <a:pPr lvl="0"/>
            <a:r>
              <a:rPr lang="en-US" dirty="0"/>
              <a:t>Workplace harassment can be based on other things and is not just about gender or inappropriate sexual behavior in the workplace.</a:t>
            </a:r>
          </a:p>
          <a:p>
            <a:r>
              <a:rPr lang="en-US" dirty="0"/>
              <a:t> </a:t>
            </a:r>
          </a:p>
          <a:p>
            <a:pPr lvl="0"/>
            <a:r>
              <a:rPr lang="en-US" sz="1200" kern="1200" dirty="0">
                <a:solidFill>
                  <a:schemeClr val="tx1"/>
                </a:solidFill>
                <a:effectLst/>
                <a:latin typeface="+mn-lt"/>
                <a:ea typeface="+mn-ea"/>
                <a:cs typeface="+mn-cs"/>
              </a:rPr>
              <a:t>Any harassment or discrimination based on a protected characteristic is prohibited in the workplace and may lead to disciplinary action against the perpetrator.</a:t>
            </a:r>
          </a:p>
          <a:p>
            <a:r>
              <a:rPr lang="en-US" sz="1200" kern="1200" dirty="0">
                <a:solidFill>
                  <a:schemeClr val="tx1"/>
                </a:solidFill>
                <a:effectLst/>
                <a:latin typeface="+mn-lt"/>
                <a:ea typeface="+mn-ea"/>
                <a:cs typeface="+mn-cs"/>
              </a:rPr>
              <a:t> </a:t>
            </a:r>
          </a:p>
          <a:p>
            <a:pPr lvl="1"/>
            <a:r>
              <a:rPr lang="en-US" sz="1200" kern="1200" dirty="0">
                <a:solidFill>
                  <a:schemeClr val="tx1"/>
                </a:solidFill>
                <a:effectLst/>
                <a:latin typeface="+mn-lt"/>
                <a:ea typeface="+mn-ea"/>
                <a:cs typeface="+mn-cs"/>
              </a:rPr>
              <a:t>Protected characteristics include age, race, creed, color, national origin, sexual orientation, military status, sex, disability, marital status, domestic violence victim status, gender identity and criminal history.</a:t>
            </a:r>
          </a:p>
          <a:p>
            <a:r>
              <a:rPr lang="en-US" dirty="0"/>
              <a:t> </a:t>
            </a:r>
          </a:p>
          <a:p>
            <a:pPr lvl="0"/>
            <a:r>
              <a:rPr lang="en-US" dirty="0"/>
              <a:t>Much of the information presented in this training applies to all types of workplace harassment.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30</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fontScale="92500" lnSpcReduction="20000"/>
          </a:bodyPr>
          <a:lstStyle/>
          <a:p>
            <a:r>
              <a:rPr lang="en-US" b="1" u="sng" dirty="0"/>
              <a:t>Summary</a:t>
            </a:r>
          </a:p>
          <a:p>
            <a:r>
              <a:rPr lang="en-US" dirty="0"/>
              <a:t> </a:t>
            </a:r>
          </a:p>
          <a:p>
            <a:pPr lvl="0"/>
            <a:r>
              <a:rPr lang="en-US" dirty="0"/>
              <a:t>After this training, all employees are should understand what we have discussed, including:</a:t>
            </a:r>
          </a:p>
          <a:p>
            <a:r>
              <a:rPr lang="en-US" dirty="0"/>
              <a:t> </a:t>
            </a:r>
          </a:p>
          <a:p>
            <a:pPr lvl="1"/>
            <a:r>
              <a:rPr lang="en-US" dirty="0"/>
              <a:t>How to recognize harassment as inappropriate workplace behavior</a:t>
            </a:r>
          </a:p>
          <a:p>
            <a:r>
              <a:rPr lang="en-US" dirty="0"/>
              <a:t> </a:t>
            </a:r>
          </a:p>
          <a:p>
            <a:pPr lvl="1"/>
            <a:r>
              <a:rPr lang="en-US" dirty="0"/>
              <a:t>The nature of sexual harassment</a:t>
            </a:r>
          </a:p>
          <a:p>
            <a:r>
              <a:rPr lang="en-US" dirty="0"/>
              <a:t> </a:t>
            </a:r>
          </a:p>
          <a:p>
            <a:pPr lvl="1"/>
            <a:r>
              <a:rPr lang="en-US" dirty="0"/>
              <a:t>That harassment because of any protected characteristic is prohibited</a:t>
            </a:r>
          </a:p>
          <a:p>
            <a:r>
              <a:rPr lang="en-US" dirty="0"/>
              <a:t> </a:t>
            </a:r>
          </a:p>
          <a:p>
            <a:pPr lvl="1"/>
            <a:r>
              <a:rPr lang="en-US" dirty="0"/>
              <a:t>The reasons why workplace harassment is employment discrimination</a:t>
            </a:r>
          </a:p>
          <a:p>
            <a:r>
              <a:rPr lang="en-US" dirty="0"/>
              <a:t> </a:t>
            </a:r>
          </a:p>
          <a:p>
            <a:pPr lvl="1"/>
            <a:r>
              <a:rPr lang="en-US" dirty="0"/>
              <a:t>That all harassment should be reported</a:t>
            </a:r>
          </a:p>
          <a:p>
            <a:r>
              <a:rPr lang="en-US" dirty="0"/>
              <a:t> </a:t>
            </a:r>
          </a:p>
          <a:p>
            <a:pPr lvl="1"/>
            <a:r>
              <a:rPr lang="en-US" dirty="0"/>
              <a:t>That supervisors and managers have a special responsibility to report harassment.</a:t>
            </a:r>
          </a:p>
          <a:p>
            <a:r>
              <a:rPr lang="en-US" dirty="0"/>
              <a:t> </a:t>
            </a:r>
          </a:p>
          <a:p>
            <a:pPr lvl="0"/>
            <a:r>
              <a:rPr lang="en-US" dirty="0"/>
              <a:t>With this knowledge, all employees can achieve appropriate workplace behavior, avoid disciplinary action, know their rights and feel secure that they are entitled to and can work in an atmosphere of respect for all people.</a:t>
            </a:r>
          </a:p>
          <a:p>
            <a:r>
              <a:rPr lang="en-US" dirty="0"/>
              <a:t> </a:t>
            </a:r>
          </a:p>
          <a:p>
            <a:pPr lvl="0"/>
            <a:r>
              <a:rPr lang="en-US" dirty="0"/>
              <a:t>Find the Complaint Form [</a:t>
            </a:r>
            <a:r>
              <a:rPr lang="en-US" i="1" dirty="0"/>
              <a:t>insert information here</a:t>
            </a:r>
            <a:r>
              <a:rPr lang="en-US" dirty="0"/>
              <a:t>].</a:t>
            </a:r>
          </a:p>
          <a:p>
            <a:r>
              <a:rPr lang="en-US" dirty="0"/>
              <a:t> </a:t>
            </a:r>
          </a:p>
          <a:p>
            <a:pPr lvl="0"/>
            <a:r>
              <a:rPr lang="en-US" dirty="0"/>
              <a:t>For additional information, visit: </a:t>
            </a:r>
            <a:r>
              <a:rPr lang="en-US" b="1" dirty="0" err="1"/>
              <a:t>www.ny.gov</a:t>
            </a:r>
            <a:r>
              <a:rPr lang="en-US" b="1" dirty="0"/>
              <a:t>/combating-sexual-harassment-workplace</a:t>
            </a:r>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31</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Summary (cont.)</a:t>
            </a:r>
          </a:p>
          <a:p>
            <a:r>
              <a:rPr lang="en-US" dirty="0"/>
              <a:t> </a:t>
            </a:r>
          </a:p>
          <a:p>
            <a:pPr lvl="0"/>
            <a:r>
              <a:rPr lang="en-US" dirty="0"/>
              <a:t>With this knowledge, all employees can achieve appropriate workplace behavior, avoid disciplinary action, know their rights and feel secure that they are entitled to and can work in an atmosphere of respect for all people.</a:t>
            </a:r>
          </a:p>
          <a:p>
            <a:r>
              <a:rPr lang="en-US" dirty="0"/>
              <a:t> </a:t>
            </a:r>
          </a:p>
          <a:p>
            <a:pPr lvl="0"/>
            <a:r>
              <a:rPr lang="en-US" dirty="0"/>
              <a:t>Find the Complaint Form [</a:t>
            </a:r>
            <a:r>
              <a:rPr lang="en-US" b="1" i="1" dirty="0"/>
              <a:t>insert information here</a:t>
            </a:r>
            <a:r>
              <a:rPr lang="en-US" dirty="0"/>
              <a:t>].</a:t>
            </a:r>
          </a:p>
          <a:p>
            <a:r>
              <a:rPr lang="en-US" dirty="0"/>
              <a:t> </a:t>
            </a:r>
          </a:p>
          <a:p>
            <a:pPr lvl="0"/>
            <a:r>
              <a:rPr lang="en-US" dirty="0"/>
              <a:t>For additional information, visit: </a:t>
            </a:r>
            <a:r>
              <a:rPr lang="en-US" b="0" dirty="0"/>
              <a:t>www.ny.gov/programs/combating-sexual-harassment-workplace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32</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fontScale="85000" lnSpcReduction="20000"/>
          </a:bodyPr>
          <a:lstStyle/>
          <a:p>
            <a:r>
              <a:rPr lang="en-US" b="1" u="sng" dirty="0"/>
              <a:t>Sexual Harassment in the Workplace</a:t>
            </a:r>
          </a:p>
          <a:p>
            <a:r>
              <a:rPr lang="en-US" dirty="0"/>
              <a:t> </a:t>
            </a:r>
          </a:p>
          <a:p>
            <a:pPr lvl="0"/>
            <a:r>
              <a:rPr lang="en-US" dirty="0"/>
              <a:t>New York State has long been committed to ensuring that all individuals have an equal opportunity to enjoy a fair, safe and productive work environment.</a:t>
            </a:r>
          </a:p>
          <a:p>
            <a:r>
              <a:rPr lang="en-US" dirty="0"/>
              <a:t> </a:t>
            </a:r>
          </a:p>
          <a:p>
            <a:pPr lvl="0"/>
            <a:r>
              <a:rPr lang="en-US" dirty="0"/>
              <a:t>Laws and policies help ensure that diversity is respected and that everyone can enjoy the privileges of working in New York State.</a:t>
            </a:r>
          </a:p>
          <a:p>
            <a:r>
              <a:rPr lang="en-US" dirty="0"/>
              <a:t> </a:t>
            </a:r>
          </a:p>
          <a:p>
            <a:pPr lvl="0"/>
            <a:r>
              <a:rPr lang="en-US" dirty="0"/>
              <a:t>Preventing sexual harassment is critical to our continued success.</a:t>
            </a:r>
          </a:p>
          <a:p>
            <a:r>
              <a:rPr lang="en-US" dirty="0"/>
              <a:t> </a:t>
            </a:r>
          </a:p>
          <a:p>
            <a:pPr lvl="0"/>
            <a:r>
              <a:rPr lang="en-US" dirty="0"/>
              <a:t>Sexual harassment will not be tolerated.</a:t>
            </a:r>
          </a:p>
          <a:p>
            <a:pPr lvl="0"/>
            <a:endParaRPr lang="en-US" dirty="0"/>
          </a:p>
          <a:p>
            <a:pPr lvl="0"/>
            <a:r>
              <a:rPr lang="en-US" dirty="0"/>
              <a:t>This means any harassing behavior will be investigated and the perpetrator or perpetrators will be told to stop.</a:t>
            </a:r>
          </a:p>
          <a:p>
            <a:pPr lvl="0"/>
            <a:endParaRPr lang="en-US" dirty="0"/>
          </a:p>
          <a:p>
            <a:pPr lvl="0"/>
            <a:r>
              <a:rPr lang="en-US" dirty="0"/>
              <a:t>It also means that disciplinary action may be taken, if appropriate. If the behavior is sufficiently serious, disciplinary action may include termination.</a:t>
            </a:r>
          </a:p>
          <a:p>
            <a:pPr lvl="0"/>
            <a:endParaRPr lang="en-US" dirty="0"/>
          </a:p>
          <a:p>
            <a:pPr lvl="0"/>
            <a:r>
              <a:rPr lang="en-US" dirty="0"/>
              <a:t>Repeated behavior, especially after an employee has been told to stop, is particularly serious and will be dealt with accordingly.</a:t>
            </a:r>
          </a:p>
          <a:p>
            <a:pPr lvl="0"/>
            <a:endParaRPr lang="en-US" dirty="0"/>
          </a:p>
          <a:p>
            <a:r>
              <a:rPr lang="en-US" dirty="0"/>
              <a:t>This interactive training will help you better understand what is considered sexual harassment.</a:t>
            </a:r>
          </a:p>
          <a:p>
            <a:r>
              <a:rPr lang="en-US" dirty="0"/>
              <a:t> </a:t>
            </a:r>
          </a:p>
          <a:p>
            <a:pPr lvl="0"/>
            <a:r>
              <a:rPr lang="en-US" dirty="0"/>
              <a:t>It will also show you how to report sexual harassment in our workplace, as well as your options for reporting workplace sexual harassment to external state and federal agencies that enforce anti-discrimination laws.</a:t>
            </a:r>
          </a:p>
          <a:p>
            <a:r>
              <a:rPr lang="en-US" dirty="0"/>
              <a:t> </a:t>
            </a:r>
          </a:p>
          <a:p>
            <a:pPr lvl="0"/>
            <a:r>
              <a:rPr lang="en-US" dirty="0"/>
              <a:t>These reports will be taken seriously and promptly investigated, with effective remedial action taken where appropriate.</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sz="1200" b="1" u="sng" kern="1200" dirty="0">
                <a:solidFill>
                  <a:schemeClr val="tx1"/>
                </a:solidFill>
                <a:effectLst/>
                <a:latin typeface="+mn-lt"/>
                <a:ea typeface="+mn-ea"/>
                <a:cs typeface="+mn-cs"/>
              </a:rPr>
              <a:t>What is Sexual Harassment?</a:t>
            </a:r>
          </a:p>
          <a:p>
            <a:pPr lvl="0"/>
            <a:r>
              <a:rPr lang="en-US" sz="1200" kern="1200" dirty="0">
                <a:solidFill>
                  <a:schemeClr val="tx1"/>
                </a:solidFill>
                <a:effectLst/>
                <a:latin typeface="+mn-lt"/>
                <a:ea typeface="+mn-ea"/>
                <a:cs typeface="+mn-cs"/>
              </a:rPr>
              <a:t>Sexual harassment is a form of sex discrimination and is unlawful under federal, state, and (where applicable) local law.</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Sexual harassment includes harassment on the basis of sex, sexual orientation, self-identified or perceived sex, gender expression, gender identity and the status of being transgender.</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sz="1200" b="1" u="sng" kern="1200" dirty="0">
                <a:solidFill>
                  <a:schemeClr val="tx1"/>
                </a:solidFill>
                <a:effectLst/>
                <a:latin typeface="+mn-lt"/>
                <a:ea typeface="+mn-ea"/>
                <a:cs typeface="+mn-cs"/>
              </a:rPr>
              <a:t>What is Sexual Harassment?</a:t>
            </a:r>
          </a:p>
          <a:p>
            <a:pPr lvl="0"/>
            <a:r>
              <a:rPr lang="en-US" sz="1200" kern="1200" dirty="0">
                <a:solidFill>
                  <a:schemeClr val="tx1"/>
                </a:solidFill>
                <a:effectLst/>
                <a:latin typeface="+mn-lt"/>
                <a:ea typeface="+mn-ea"/>
                <a:cs typeface="+mn-cs"/>
              </a:rPr>
              <a:t>Sexual harassment includes unwelcome conduct which is either of a sexual nature, or which is directed at an individual because of that individual’s sex when:</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Such conduct has the purpose or effect of unreasonably interfering with an individual’s work performance or creating an intimidating, hostile or offensive work environment, even if the reporting individual is not the intended target of the sexual harassment;</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Such conduct is made either explicitly or implicitly a term or condition of employment; or</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Submission to or rejection of such conduct is used as the basis for employment decisions affecting an individual’s employment.</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There are two main types of sexual harassment.</a:t>
            </a:r>
          </a:p>
          <a:p>
            <a:r>
              <a:rPr lang="en-US"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646737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fontScale="77500" lnSpcReduction="20000"/>
          </a:bodyPr>
          <a:lstStyle/>
          <a:p>
            <a:r>
              <a:rPr lang="en-US" b="1" u="sng" dirty="0"/>
              <a:t>Hostile Environment </a:t>
            </a:r>
          </a:p>
          <a:p>
            <a:r>
              <a:rPr lang="en-US" dirty="0"/>
              <a:t> </a:t>
            </a:r>
          </a:p>
          <a:p>
            <a:pPr lvl="0"/>
            <a:r>
              <a:rPr lang="en-US" dirty="0"/>
              <a:t>A hostile environment on the basis of sex may be created by any action previously described, in addition to unwanted words, signs, jokes, pranks, intimidation, physical actions or violence, either of a sexual nature or not of a sexual nature, directed at an individual because of that individual’s sex.</a:t>
            </a:r>
          </a:p>
          <a:p>
            <a:pPr lvl="0"/>
            <a:r>
              <a:rPr lang="en-US" dirty="0"/>
              <a:t> </a:t>
            </a:r>
          </a:p>
          <a:p>
            <a:pPr lvl="0"/>
            <a:r>
              <a:rPr lang="en-US" dirty="0"/>
              <a:t>Hostile environment sexual harassment includes:</a:t>
            </a:r>
          </a:p>
          <a:p>
            <a:r>
              <a:rPr lang="en-US" dirty="0"/>
              <a:t> </a:t>
            </a:r>
          </a:p>
          <a:p>
            <a:pPr lvl="1"/>
            <a:r>
              <a:rPr lang="en-US" dirty="0"/>
              <a:t>Sexual or discriminatory displays or publications anywhere in the workplace, such as displaying pictures, posters, calendars, graffiti, objects, promotional material, reading materials or other materials that are sexually demeaning or pornographic.</a:t>
            </a:r>
          </a:p>
          <a:p>
            <a:r>
              <a:rPr lang="en-US" dirty="0"/>
              <a:t> </a:t>
            </a:r>
          </a:p>
          <a:p>
            <a:pPr lvl="2"/>
            <a:r>
              <a:rPr lang="en-US" dirty="0"/>
              <a:t>This includes such sexual displays on workplace computers or cell phones and sharing such displays while in the workplace.</a:t>
            </a:r>
          </a:p>
          <a:p>
            <a:pPr lvl="2"/>
            <a:endParaRPr lang="en-US" dirty="0"/>
          </a:p>
          <a:p>
            <a:pPr lvl="2"/>
            <a:r>
              <a:rPr lang="en-US" dirty="0"/>
              <a:t>This also includes sexually oriented gestures, noises, remarks, jokes or comments about a person’s sexuality or sexual experience.</a:t>
            </a:r>
          </a:p>
          <a:p>
            <a:r>
              <a:rPr lang="en-US" dirty="0"/>
              <a:t> </a:t>
            </a:r>
          </a:p>
          <a:p>
            <a:pPr lvl="1"/>
            <a:r>
              <a:rPr lang="en-US" dirty="0"/>
              <a:t>Hostile actions taken against an individual because of that individual’s sex, such as:</a:t>
            </a:r>
          </a:p>
          <a:p>
            <a:r>
              <a:rPr lang="en-US" dirty="0"/>
              <a:t> </a:t>
            </a:r>
          </a:p>
          <a:p>
            <a:pPr lvl="2"/>
            <a:r>
              <a:rPr lang="en-US" dirty="0"/>
              <a:t>Rape, sexual battery, molestation or attempts to commit these assaults.</a:t>
            </a:r>
          </a:p>
          <a:p>
            <a:pPr lvl="2"/>
            <a:endParaRPr lang="en-US" dirty="0"/>
          </a:p>
          <a:p>
            <a:pPr lvl="2"/>
            <a:r>
              <a:rPr lang="en-US" dirty="0"/>
              <a:t>Physical acts of a sexual nature (including, but not limited to, touching, pinching, patting, grabbing, kissing, hugging, brushing against another employee’s body or poking another employee’s body) </a:t>
            </a:r>
          </a:p>
          <a:p>
            <a:pPr lvl="2"/>
            <a:endParaRPr lang="en-US" dirty="0"/>
          </a:p>
          <a:p>
            <a:pPr lvl="2"/>
            <a:r>
              <a:rPr lang="en-US" dirty="0"/>
              <a:t>Interfering with, destroying or damaging a person’s workstation, tools or equipment, or otherwise interfering with the individual’s ability to perform the job;</a:t>
            </a:r>
          </a:p>
          <a:p>
            <a:r>
              <a:rPr lang="en-US" dirty="0"/>
              <a:t> </a:t>
            </a:r>
          </a:p>
          <a:p>
            <a:pPr lvl="2"/>
            <a:r>
              <a:rPr lang="en-US" dirty="0"/>
              <a:t>Sabotaging an individual’s work;</a:t>
            </a:r>
          </a:p>
          <a:p>
            <a:r>
              <a:rPr lang="en-US" dirty="0"/>
              <a:t> </a:t>
            </a:r>
          </a:p>
          <a:p>
            <a:pPr lvl="2"/>
            <a:r>
              <a:rPr lang="en-US" dirty="0"/>
              <a:t>Bullying, yelling and name-calling.</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fontScale="92500" lnSpcReduction="10000"/>
          </a:bodyPr>
          <a:lstStyle/>
          <a:p>
            <a:r>
              <a:rPr lang="en-US" b="1" u="sng" dirty="0"/>
              <a:t>Quid Pro Quo Sexual Harassment</a:t>
            </a:r>
          </a:p>
          <a:p>
            <a:r>
              <a:rPr lang="en-US" dirty="0"/>
              <a:t> </a:t>
            </a:r>
          </a:p>
          <a:p>
            <a:pPr lvl="0"/>
            <a:r>
              <a:rPr lang="en-US" dirty="0"/>
              <a:t>Quid pro quo sexual harassment occurs when a person in authority trades, or tries to trade, job benefits for sexual favors.</a:t>
            </a:r>
          </a:p>
          <a:p>
            <a:r>
              <a:rPr lang="en-US" dirty="0"/>
              <a:t> </a:t>
            </a:r>
          </a:p>
          <a:p>
            <a:pPr lvl="0"/>
            <a:r>
              <a:rPr lang="en-US" dirty="0"/>
              <a:t>Quid pro quo is a legal term meaning a trade.</a:t>
            </a:r>
          </a:p>
          <a:p>
            <a:r>
              <a:rPr lang="en-US" dirty="0"/>
              <a:t> </a:t>
            </a:r>
          </a:p>
          <a:p>
            <a:pPr lvl="0"/>
            <a:r>
              <a:rPr lang="en-US" dirty="0"/>
              <a:t>This type of harassment occurs between an employee and someone with authority, like a supervisor, who has the ability to grant or withhold job benefits.</a:t>
            </a:r>
          </a:p>
          <a:p>
            <a:r>
              <a:rPr lang="en-US" dirty="0"/>
              <a:t> </a:t>
            </a:r>
          </a:p>
          <a:p>
            <a:pPr lvl="0"/>
            <a:r>
              <a:rPr lang="en-US" dirty="0"/>
              <a:t>Quid pro quo sexual harassment includes:</a:t>
            </a:r>
          </a:p>
          <a:p>
            <a:r>
              <a:rPr lang="en-US" dirty="0"/>
              <a:t> </a:t>
            </a:r>
          </a:p>
          <a:p>
            <a:pPr lvl="1"/>
            <a:r>
              <a:rPr lang="en-US" dirty="0"/>
              <a:t>Offering or granting better working conditions or opportunities in exchange for a sexual relationship</a:t>
            </a:r>
          </a:p>
          <a:p>
            <a:r>
              <a:rPr lang="en-US" dirty="0"/>
              <a:t> </a:t>
            </a:r>
          </a:p>
          <a:p>
            <a:pPr lvl="1"/>
            <a:r>
              <a:rPr lang="en-US" dirty="0"/>
              <a:t>Threatening adverse working conditions (like demotions, shift alterations or work location changes) or denial of opportunities if a sexual relationship is refused</a:t>
            </a:r>
          </a:p>
          <a:p>
            <a:r>
              <a:rPr lang="en-US" dirty="0"/>
              <a:t> </a:t>
            </a:r>
          </a:p>
          <a:p>
            <a:pPr lvl="1"/>
            <a:r>
              <a:rPr lang="en-US" dirty="0"/>
              <a:t>Using pressure, threats or physical acts to force a sexual relationship</a:t>
            </a:r>
          </a:p>
          <a:p>
            <a:r>
              <a:rPr lang="en-US" dirty="0"/>
              <a:t> </a:t>
            </a:r>
          </a:p>
          <a:p>
            <a:pPr lvl="1"/>
            <a:r>
              <a:rPr lang="en-US" dirty="0"/>
              <a:t>Retaliating for refusing to engage in a sexual relationship</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Who can be the Target of Sexual Harassment?</a:t>
            </a:r>
          </a:p>
          <a:p>
            <a:r>
              <a:rPr lang="en-US" dirty="0"/>
              <a:t> </a:t>
            </a:r>
          </a:p>
          <a:p>
            <a:pPr lvl="0"/>
            <a:r>
              <a:rPr lang="en-US" dirty="0"/>
              <a:t>Sexual harassment can occur between any individuals, regardless of their sex or gender.</a:t>
            </a:r>
          </a:p>
          <a:p>
            <a:pPr lvl="0"/>
            <a:endParaRPr lang="en-US" dirty="0"/>
          </a:p>
          <a:p>
            <a:pPr lvl="0"/>
            <a:r>
              <a:rPr lang="en-US" dirty="0"/>
              <a:t>New York Law protects employees, paid or unpaid interns, and non-employees, including independent contractors, and those employed by companies contracting to provide services in the workplace.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ACED0365-0D65-4032-85A6-BECCAB4E9A68}" type="datetimeFigureOut">
              <a:rPr lang="en-US" smtClean="0"/>
              <a:pPr/>
              <a:t>9/28/2018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404872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D0365-0D65-4032-85A6-BECCAB4E9A68}" type="datetimeFigureOut">
              <a:rPr lang="en-US" smtClean="0"/>
              <a:pPr/>
              <a:t>9/28/2018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116018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pPr/>
              <a:t>9/28/2018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506954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pPr/>
              <a:t>9/28/2018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798157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pPr/>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788743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pPr/>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97773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9/28/2018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566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9/28/2018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4089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9/28/2018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16611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ED0365-0D65-4032-85A6-BECCAB4E9A68}" type="datetimeFigureOut">
              <a:rPr lang="en-US" smtClean="0">
                <a:solidFill>
                  <a:prstClr val="black">
                    <a:tint val="75000"/>
                  </a:prstClr>
                </a:solidFill>
              </a:rPr>
              <a:pPr/>
              <a:t>9/28/2018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7633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ACED0365-0D65-4032-85A6-BECCAB4E9A68}" type="datetimeFigureOut">
              <a:rPr lang="en-US" smtClean="0">
                <a:solidFill>
                  <a:prstClr val="black">
                    <a:tint val="75000"/>
                  </a:prstClr>
                </a:solidFill>
              </a:rPr>
              <a:pPr/>
              <a:t>9/28/2018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23065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ACED0365-0D65-4032-85A6-BECCAB4E9A68}" type="datetimeFigureOut">
              <a:rPr lang="en-US" smtClean="0">
                <a:solidFill>
                  <a:prstClr val="black">
                    <a:tint val="75000"/>
                  </a:prstClr>
                </a:solidFill>
              </a:rPr>
              <a:pPr/>
              <a:t>9/28/2018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84172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D0365-0D65-4032-85A6-BECCAB4E9A68}" type="datetimeFigureOut">
              <a:rPr lang="en-US" smtClean="0">
                <a:solidFill>
                  <a:prstClr val="black">
                    <a:tint val="75000"/>
                  </a:prstClr>
                </a:solidFill>
              </a:rPr>
              <a:pPr/>
              <a:t>9/28/2018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63666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solidFill>
                  <a:prstClr val="black">
                    <a:tint val="75000"/>
                  </a:prstClr>
                </a:solidFill>
              </a:rPr>
              <a:pPr/>
              <a:t>9/28/2018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82578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solidFill>
                  <a:prstClr val="black">
                    <a:tint val="75000"/>
                  </a:prstClr>
                </a:solidFill>
              </a:rPr>
              <a:pPr/>
              <a:t>9/28/2018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76547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9/28/2018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678709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9/28/2018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3962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Content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515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0"/>
            <a:ext cx="8229600" cy="33940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pPr/>
              <a:t>9/28/2018</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pPr/>
              <a:t>‹#›</a:t>
            </a:fld>
            <a:endParaRPr lang="en-US" dirty="0"/>
          </a:p>
        </p:txBody>
      </p:sp>
    </p:spTree>
    <p:extLst>
      <p:ext uri="{BB962C8B-B14F-4D97-AF65-F5344CB8AC3E}">
        <p14:creationId xmlns:p14="http://schemas.microsoft.com/office/powerpoint/2010/main" val="304300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ED0365-0D65-4032-85A6-BECCAB4E9A68}" type="datetimeFigureOut">
              <a:rPr lang="en-US" smtClean="0"/>
              <a:pPr/>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54985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3001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ED0365-0D65-4032-85A6-BECCAB4E9A68}" type="datetimeFigureOut">
              <a:rPr lang="en-US" smtClean="0"/>
              <a:pPr/>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2076220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ED0365-0D65-4032-85A6-BECCAB4E9A68}" type="datetimeFigureOut">
              <a:rPr lang="en-US" smtClean="0"/>
              <a:pPr/>
              <a:t>9/28/2018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33835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ACED0365-0D65-4032-85A6-BECCAB4E9A68}" type="datetimeFigureOut">
              <a:rPr lang="en-US" smtClean="0"/>
              <a:pPr/>
              <a:t>9/28/2018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244550255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5.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pPr/>
              <a:t>9/28/2018</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pPr/>
              <a:t>‹#›</a:t>
            </a:fld>
            <a:endParaRPr lang="en-US"/>
          </a:p>
        </p:txBody>
      </p:sp>
      <p:sp>
        <p:nvSpPr>
          <p:cNvPr id="7" name="Rectangle 6"/>
          <p:cNvSpPr/>
          <p:nvPr/>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3714750"/>
            <a:ext cx="9144000" cy="76200"/>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1540453"/>
            <a:ext cx="5334000" cy="81394"/>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25" name="Rectangle 24"/>
          <p:cNvSpPr/>
          <p:nvPr/>
        </p:nvSpPr>
        <p:spPr>
          <a:xfrm>
            <a:off x="0" y="-19050"/>
            <a:ext cx="9144000" cy="81394"/>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4135281"/>
      </p:ext>
    </p:extLst>
  </p:cSld>
  <p:clrMap bg1="lt1" tx1="dk1" bg2="lt2" tx2="dk2" accent1="accent1" accent2="accent2" accent3="accent3" accent4="accent4" accent5="accent5" accent6="accent6" hlink="hlink" folHlink="folHlink"/>
  <p:sldLayoutIdLst>
    <p:sldLayoutId id="2147483655" r:id="rId1"/>
    <p:sldLayoutId id="2147483687" r:id="rId2"/>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CED0365-0D65-4032-85A6-BECCAB4E9A68}" type="datetimeFigureOut">
              <a:rPr lang="en-US" smtClean="0"/>
              <a:pPr/>
              <a:t>9/28/2018</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pPr/>
              <a:t>‹#›</a:t>
            </a:fld>
            <a:endParaRPr lang="en-US"/>
          </a:p>
        </p:txBody>
      </p:sp>
      <p:sp>
        <p:nvSpPr>
          <p:cNvPr id="7" name="Rectangle 6"/>
          <p:cNvSpPr/>
          <p:nvPr/>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p:nvSpPr>
        <p:spPr>
          <a:xfrm>
            <a:off x="0" y="-19050"/>
            <a:ext cx="9144000" cy="81394"/>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CED0365-0D65-4032-85A6-BECCAB4E9A68}" type="datetimeFigureOut">
              <a:rPr lang="en-US" smtClean="0">
                <a:solidFill>
                  <a:prstClr val="black">
                    <a:tint val="75000"/>
                  </a:prstClr>
                </a:solidFill>
              </a:rPr>
              <a:pPr/>
              <a:t>9/28/2018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prstClr val="white"/>
                </a:solidFill>
              </a:rPr>
              <a:pPr/>
              <a:t>‹#›</a:t>
            </a:fld>
            <a:endParaRPr lang="en-US" sz="1200" dirty="0">
              <a:solidFill>
                <a:prstClr val="white"/>
              </a:solidFill>
            </a:endParaRPr>
          </a:p>
        </p:txBody>
      </p:sp>
      <p:sp>
        <p:nvSpPr>
          <p:cNvPr id="10" name="Rectangle 9"/>
          <p:cNvSpPr/>
          <p:nvPr/>
        </p:nvSpPr>
        <p:spPr>
          <a:xfrm>
            <a:off x="0" y="-19050"/>
            <a:ext cx="9144000" cy="81394"/>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90111109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209550"/>
            <a:ext cx="6858000"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24" name="Rectangle 3"/>
          <p:cNvSpPr>
            <a:spLocks noChangeArrowheads="1"/>
          </p:cNvSpPr>
          <p:nvPr/>
        </p:nvSpPr>
        <p:spPr bwMode="auto">
          <a:xfrm>
            <a:off x="0" y="895350"/>
            <a:ext cx="9144000" cy="2032180"/>
          </a:xfrm>
          <a:prstGeom prst="rect">
            <a:avLst/>
          </a:prstGeom>
          <a:noFill/>
          <a:ln w="9525">
            <a:noFill/>
            <a:miter lim="800000"/>
            <a:headEnd/>
            <a:tailEnd/>
          </a:ln>
        </p:spPr>
        <p:txBody>
          <a:bodyPr>
            <a:spAutoFit/>
          </a:bodyPr>
          <a:lstStyle/>
          <a:p>
            <a:pPr algn="ctr">
              <a:lnSpc>
                <a:spcPts val="5000"/>
              </a:lnSpc>
            </a:pPr>
            <a:r>
              <a:rPr lang="en-US" sz="3200" b="1" dirty="0">
                <a:solidFill>
                  <a:srgbClr val="002D73"/>
                </a:solidFill>
                <a:latin typeface="Arial" panose="020B0604020202020204" pitchFamily="34" charset="0"/>
                <a:cs typeface="Arial" panose="020B0604020202020204" pitchFamily="34" charset="0"/>
              </a:rPr>
              <a:t>NEW YORK STATE</a:t>
            </a:r>
          </a:p>
          <a:p>
            <a:pPr algn="ctr">
              <a:lnSpc>
                <a:spcPts val="5000"/>
              </a:lnSpc>
            </a:pPr>
            <a:r>
              <a:rPr lang="en-US" sz="4800" b="1" dirty="0">
                <a:solidFill>
                  <a:srgbClr val="002D73"/>
                </a:solidFill>
                <a:latin typeface="Arial" panose="020B0604020202020204" pitchFamily="34" charset="0"/>
                <a:cs typeface="Arial" panose="020B0604020202020204" pitchFamily="34" charset="0"/>
              </a:rPr>
              <a:t>Sexual Harassment </a:t>
            </a:r>
          </a:p>
          <a:p>
            <a:pPr algn="ctr">
              <a:lnSpc>
                <a:spcPts val="5000"/>
              </a:lnSpc>
            </a:pPr>
            <a:r>
              <a:rPr lang="en-US" sz="4800" b="1" dirty="0">
                <a:solidFill>
                  <a:srgbClr val="002D73"/>
                </a:solidFill>
                <a:latin typeface="Arial" panose="020B0604020202020204" pitchFamily="34" charset="0"/>
                <a:cs typeface="Arial" panose="020B0604020202020204" pitchFamily="34" charset="0"/>
              </a:rPr>
              <a:t>Prevention Training</a:t>
            </a:r>
            <a:endParaRPr lang="en-US" sz="4800" dirty="0">
              <a:latin typeface="Arial" panose="020B0604020202020204" pitchFamily="34" charset="0"/>
              <a:cs typeface="Arial" panose="020B0604020202020204" pitchFamily="34" charset="0"/>
            </a:endParaRPr>
          </a:p>
        </p:txBody>
      </p:sp>
      <p:sp>
        <p:nvSpPr>
          <p:cNvPr id="2" name="Rectangle 1"/>
          <p:cNvSpPr/>
          <p:nvPr/>
        </p:nvSpPr>
        <p:spPr>
          <a:xfrm>
            <a:off x="381000" y="4174671"/>
            <a:ext cx="3563796" cy="523220"/>
          </a:xfrm>
          <a:prstGeom prst="rect">
            <a:avLst/>
          </a:prstGeom>
        </p:spPr>
        <p:txBody>
          <a:bodyPr wrap="none">
            <a:spAutoFit/>
          </a:bodyPr>
          <a:lstStyle/>
          <a:p>
            <a:r>
              <a:rPr lang="en-US" sz="2800">
                <a:solidFill>
                  <a:schemeClr val="bg1"/>
                </a:solidFill>
                <a:latin typeface="Arial"/>
                <a:cs typeface="Arial"/>
              </a:rPr>
              <a:t>October 2018 </a:t>
            </a:r>
            <a:r>
              <a:rPr lang="en-US" sz="2800" dirty="0">
                <a:solidFill>
                  <a:schemeClr val="bg1"/>
                </a:solidFill>
                <a:latin typeface="Arial"/>
                <a:cs typeface="Arial"/>
              </a:rPr>
              <a:t>Edition</a:t>
            </a:r>
          </a:p>
        </p:txBody>
      </p:sp>
      <p:pic>
        <p:nvPicPr>
          <p:cNvPr id="3" name="Picture 2" descr="logo for harassment-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60400" y="4171950"/>
            <a:ext cx="2931200" cy="762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Anyone in the workplace:</a:t>
            </a:r>
          </a:p>
          <a:p>
            <a:pPr>
              <a:lnSpc>
                <a:spcPts val="2800"/>
              </a:lnSpc>
              <a:spcBef>
                <a:spcPts val="600"/>
              </a:spcBef>
            </a:pPr>
            <a:r>
              <a:rPr lang="en-US" sz="2400" dirty="0">
                <a:solidFill>
                  <a:srgbClr val="646569"/>
                </a:solidFill>
              </a:rPr>
              <a:t>A coworker</a:t>
            </a:r>
          </a:p>
          <a:p>
            <a:pPr>
              <a:lnSpc>
                <a:spcPts val="2800"/>
              </a:lnSpc>
              <a:spcBef>
                <a:spcPts val="600"/>
              </a:spcBef>
            </a:pPr>
            <a:r>
              <a:rPr lang="en-US" sz="2400" dirty="0">
                <a:solidFill>
                  <a:srgbClr val="646569"/>
                </a:solidFill>
              </a:rPr>
              <a:t>A supervisor or manager</a:t>
            </a:r>
          </a:p>
          <a:p>
            <a:pPr>
              <a:lnSpc>
                <a:spcPts val="2800"/>
              </a:lnSpc>
              <a:spcBef>
                <a:spcPts val="600"/>
              </a:spcBef>
            </a:pPr>
            <a:r>
              <a:rPr lang="en-US" sz="2400" dirty="0">
                <a:solidFill>
                  <a:srgbClr val="646569"/>
                </a:solidFill>
              </a:rPr>
              <a:t>Any third-party (non-employee, intern, vendor, customer, etc.)</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Who can be the Perpetrator?</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733550"/>
            <a:ext cx="8458200" cy="3276600"/>
          </a:xfrm>
        </p:spPr>
        <p:txBody>
          <a:bodyPr>
            <a:noAutofit/>
          </a:bodyPr>
          <a:lstStyle/>
          <a:p>
            <a:pPr marL="0" lvl="0" indent="0">
              <a:buNone/>
            </a:pPr>
            <a:r>
              <a:rPr lang="en-US" sz="2400" b="1" dirty="0">
                <a:solidFill>
                  <a:srgbClr val="646569"/>
                </a:solidFill>
              </a:rPr>
              <a:t>Whenever and wherever employees are fulfilling their work responsibilities, including:</a:t>
            </a:r>
            <a:endParaRPr lang="en-US" sz="2400" dirty="0">
              <a:solidFill>
                <a:srgbClr val="646569"/>
              </a:solidFill>
            </a:endParaRPr>
          </a:p>
          <a:p>
            <a:pPr>
              <a:lnSpc>
                <a:spcPts val="2800"/>
              </a:lnSpc>
              <a:spcBef>
                <a:spcPts val="600"/>
              </a:spcBef>
            </a:pPr>
            <a:r>
              <a:rPr lang="en-US" sz="2400" dirty="0">
                <a:solidFill>
                  <a:srgbClr val="646569"/>
                </a:solidFill>
              </a:rPr>
              <a:t>Employer-sponsored events</a:t>
            </a:r>
          </a:p>
          <a:p>
            <a:pPr>
              <a:lnSpc>
                <a:spcPts val="2800"/>
              </a:lnSpc>
              <a:spcBef>
                <a:spcPts val="600"/>
              </a:spcBef>
            </a:pPr>
            <a:r>
              <a:rPr lang="en-US" sz="2400" dirty="0">
                <a:solidFill>
                  <a:srgbClr val="646569"/>
                </a:solidFill>
              </a:rPr>
              <a:t>Conferences</a:t>
            </a:r>
          </a:p>
          <a:p>
            <a:pPr>
              <a:lnSpc>
                <a:spcPts val="2800"/>
              </a:lnSpc>
              <a:spcBef>
                <a:spcPts val="600"/>
              </a:spcBef>
            </a:pPr>
            <a:r>
              <a:rPr lang="en-US" sz="2400" dirty="0">
                <a:solidFill>
                  <a:srgbClr val="646569"/>
                </a:solidFill>
              </a:rPr>
              <a:t>Office parties</a:t>
            </a:r>
          </a:p>
          <a:p>
            <a:pPr>
              <a:lnSpc>
                <a:spcPts val="2800"/>
              </a:lnSpc>
              <a:spcBef>
                <a:spcPts val="600"/>
              </a:spcBef>
            </a:pPr>
            <a:r>
              <a:rPr lang="en-US" sz="2400" dirty="0">
                <a:solidFill>
                  <a:srgbClr val="646569"/>
                </a:solidFill>
              </a:rPr>
              <a:t>Off-site or during non-work hours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
        <p:nvSpPr>
          <p:cNvPr id="6" name="Title 1"/>
          <p:cNvSpPr txBox="1">
            <a:spLocks/>
          </p:cNvSpPr>
          <p:nvPr/>
        </p:nvSpPr>
        <p:spPr>
          <a:xfrm>
            <a:off x="304800" y="6667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Where Can Workplace Sexual Harassment Occur?</a:t>
            </a:r>
          </a:p>
        </p:txBody>
      </p:sp>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Harassing a person because that person does not conform to gender stereotypes is sexual harassment.</a:t>
            </a:r>
          </a:p>
          <a:p>
            <a:pPr marL="0" lvl="0" indent="0">
              <a:buNone/>
            </a:pPr>
            <a:endParaRPr lang="en-US" sz="2400" b="1" dirty="0">
              <a:solidFill>
                <a:srgbClr val="646569"/>
              </a:solidFill>
            </a:endParaRPr>
          </a:p>
          <a:p>
            <a:pPr marL="0" lvl="0" indent="0">
              <a:buNone/>
            </a:pPr>
            <a:r>
              <a:rPr lang="en-US" sz="2400" b="1" dirty="0">
                <a:solidFill>
                  <a:srgbClr val="646569"/>
                </a:solidFill>
              </a:rPr>
              <a:t>Harassment because someone is performing a job that is usually or was previously performed mostly by persons of a different sex is sex discrimination.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Sex Stereotyping</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495550"/>
            <a:ext cx="4572000" cy="749778"/>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Retaliation</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39870038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Any employee engaged in “protected activity” is protected by law from being retaliated against.</a:t>
            </a:r>
            <a:endParaRPr lang="en-US" sz="2400" dirty="0">
              <a:solidFill>
                <a:srgbClr val="646569"/>
              </a:solidFill>
            </a:endParaRPr>
          </a:p>
          <a:p>
            <a:pPr marL="0" lvl="0" indent="0">
              <a:spcBef>
                <a:spcPts val="0"/>
              </a:spcBef>
              <a:buNone/>
            </a:pPr>
            <a:endParaRPr lang="en-US" sz="2400" b="1" dirty="0">
              <a:solidFill>
                <a:srgbClr val="646569"/>
              </a:solidFill>
            </a:endParaRPr>
          </a:p>
          <a:p>
            <a:pPr marL="0" lvl="0" indent="0">
              <a:buNone/>
            </a:pPr>
            <a:r>
              <a:rPr lang="en-US" sz="2400" b="1" dirty="0">
                <a:solidFill>
                  <a:srgbClr val="646569"/>
                </a:solidFill>
              </a:rPr>
              <a:t>Protected activities include:</a:t>
            </a:r>
          </a:p>
          <a:p>
            <a:pPr>
              <a:lnSpc>
                <a:spcPts val="2800"/>
              </a:lnSpc>
              <a:spcBef>
                <a:spcPts val="600"/>
              </a:spcBef>
            </a:pPr>
            <a:r>
              <a:rPr lang="en-US" sz="2400" dirty="0">
                <a:solidFill>
                  <a:srgbClr val="646569"/>
                </a:solidFill>
              </a:rPr>
              <a:t>Making a complaint about harassment or suspected harassment</a:t>
            </a:r>
          </a:p>
          <a:p>
            <a:pPr>
              <a:lnSpc>
                <a:spcPts val="2800"/>
              </a:lnSpc>
              <a:spcBef>
                <a:spcPts val="600"/>
              </a:spcBef>
            </a:pPr>
            <a:r>
              <a:rPr lang="en-US" sz="2400" dirty="0">
                <a:solidFill>
                  <a:srgbClr val="646569"/>
                </a:solidFill>
              </a:rPr>
              <a:t>Providing information during an investigation</a:t>
            </a:r>
          </a:p>
          <a:p>
            <a:pPr>
              <a:lnSpc>
                <a:spcPts val="2800"/>
              </a:lnSpc>
              <a:spcBef>
                <a:spcPts val="600"/>
              </a:spcBef>
            </a:pPr>
            <a:r>
              <a:rPr lang="en-US" sz="2400" dirty="0">
                <a:solidFill>
                  <a:srgbClr val="646569"/>
                </a:solidFill>
              </a:rPr>
              <a:t>Testifying in connection with complaint</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Protected Activities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Any action to alter an employee’s terms and conditions of employment </a:t>
            </a:r>
            <a:r>
              <a:rPr lang="en-US" sz="2400" b="1" i="1" dirty="0">
                <a:solidFill>
                  <a:srgbClr val="646569"/>
                </a:solidFill>
              </a:rPr>
              <a:t>because</a:t>
            </a:r>
            <a:r>
              <a:rPr lang="en-US" sz="2400" b="1" dirty="0">
                <a:solidFill>
                  <a:srgbClr val="646569"/>
                </a:solidFill>
              </a:rPr>
              <a:t> that individual engaged in protected activities.</a:t>
            </a:r>
          </a:p>
          <a:p>
            <a:pPr marL="0" lvl="0" indent="0">
              <a:buNone/>
            </a:pPr>
            <a:endParaRPr lang="en-US" sz="2400" b="1" dirty="0">
              <a:solidFill>
                <a:srgbClr val="646569"/>
              </a:solidFill>
            </a:endParaRPr>
          </a:p>
          <a:p>
            <a:pPr marL="0" lvl="0" indent="0">
              <a:buNone/>
            </a:pPr>
            <a:r>
              <a:rPr lang="en-US" sz="2400" b="1" dirty="0">
                <a:solidFill>
                  <a:srgbClr val="646569"/>
                </a:solidFill>
              </a:rPr>
              <a:t>Examples:</a:t>
            </a:r>
          </a:p>
          <a:p>
            <a:r>
              <a:rPr lang="en-US" sz="2400" dirty="0">
                <a:solidFill>
                  <a:srgbClr val="646569"/>
                </a:solidFill>
              </a:rPr>
              <a:t>Sudden change in work schedule or work location</a:t>
            </a:r>
          </a:p>
          <a:p>
            <a:r>
              <a:rPr lang="en-US" sz="2400" dirty="0">
                <a:solidFill>
                  <a:srgbClr val="646569"/>
                </a:solidFill>
              </a:rPr>
              <a:t>Demotion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is Retaliation?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9282861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 negative employment action is not retaliatory merely because it occurs after the employee engages in protected activity.</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is Not Retaliation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5031266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266950"/>
            <a:ext cx="4572000" cy="1390979"/>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Supervisor’s Responsibility</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22749938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Supervisors and managers are held to a high standard of behavior. They are:</a:t>
            </a:r>
          </a:p>
          <a:p>
            <a:pPr>
              <a:lnSpc>
                <a:spcPts val="2800"/>
              </a:lnSpc>
              <a:spcBef>
                <a:spcPts val="600"/>
              </a:spcBef>
            </a:pPr>
            <a:r>
              <a:rPr lang="en-US" sz="2400" dirty="0">
                <a:solidFill>
                  <a:srgbClr val="646569"/>
                </a:solidFill>
              </a:rPr>
              <a:t>Required to report any harassment reported to them or which they observe.</a:t>
            </a:r>
          </a:p>
          <a:p>
            <a:pPr>
              <a:lnSpc>
                <a:spcPts val="2800"/>
              </a:lnSpc>
              <a:spcBef>
                <a:spcPts val="600"/>
              </a:spcBef>
            </a:pPr>
            <a:r>
              <a:rPr lang="en-US" sz="2400" dirty="0">
                <a:solidFill>
                  <a:srgbClr val="646569"/>
                </a:solidFill>
              </a:rPr>
              <a:t>Responsible for any harassment or discrimination they should have known about.</a:t>
            </a:r>
          </a:p>
          <a:p>
            <a:pPr>
              <a:lnSpc>
                <a:spcPts val="2800"/>
              </a:lnSpc>
              <a:spcBef>
                <a:spcPts val="600"/>
              </a:spcBef>
            </a:pPr>
            <a:r>
              <a:rPr lang="en-US" sz="2400" dirty="0">
                <a:solidFill>
                  <a:srgbClr val="646569"/>
                </a:solidFill>
              </a:rPr>
              <a:t>Expected to model appropriate behavior.</a:t>
            </a:r>
          </a:p>
          <a:p>
            <a:pPr>
              <a:lnSpc>
                <a:spcPts val="2800"/>
              </a:lnSpc>
              <a:spcBef>
                <a:spcPts val="600"/>
              </a:spcBef>
            </a:pPr>
            <a:endParaRPr lang="en-US" sz="2400"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The Supervisor's Responsibility</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1579275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indent="0">
              <a:lnSpc>
                <a:spcPts val="2800"/>
              </a:lnSpc>
              <a:spcBef>
                <a:spcPts val="600"/>
              </a:spcBef>
              <a:buNone/>
            </a:pPr>
            <a:r>
              <a:rPr lang="en-US" sz="2400" b="1" dirty="0">
                <a:solidFill>
                  <a:srgbClr val="646569"/>
                </a:solidFill>
              </a:rPr>
              <a:t>Supervisors must report any harassment that they observe or know of, even if no one is objecting to it.</a:t>
            </a:r>
            <a:endParaRPr lang="en-US" sz="2400" dirty="0">
              <a:solidFill>
                <a:srgbClr val="646569"/>
              </a:solidFill>
            </a:endParaRPr>
          </a:p>
          <a:p>
            <a:pPr>
              <a:lnSpc>
                <a:spcPts val="2800"/>
              </a:lnSpc>
              <a:spcBef>
                <a:spcPts val="600"/>
              </a:spcBef>
            </a:pPr>
            <a:r>
              <a:rPr lang="en-US" sz="2400" dirty="0">
                <a:solidFill>
                  <a:srgbClr val="646569"/>
                </a:solidFill>
              </a:rPr>
              <a:t>Harassment must be promptly reported to the employer.</a:t>
            </a:r>
          </a:p>
          <a:p>
            <a:pPr>
              <a:lnSpc>
                <a:spcPts val="2800"/>
              </a:lnSpc>
              <a:spcBef>
                <a:spcPts val="600"/>
              </a:spcBef>
            </a:pPr>
            <a:r>
              <a:rPr lang="en-US" sz="2400" dirty="0">
                <a:solidFill>
                  <a:srgbClr val="646569"/>
                </a:solidFill>
              </a:rPr>
              <a:t>Supervisors and managers will be subject to discipline for failing to report suspected sexual harassment. </a:t>
            </a:r>
          </a:p>
          <a:p>
            <a:pPr>
              <a:lnSpc>
                <a:spcPts val="2800"/>
              </a:lnSpc>
              <a:spcBef>
                <a:spcPts val="600"/>
              </a:spcBef>
            </a:pPr>
            <a:r>
              <a:rPr lang="en-US" sz="2400" dirty="0">
                <a:solidFill>
                  <a:srgbClr val="646569"/>
                </a:solidFill>
              </a:rPr>
              <a:t>Supervisors and managers will also be subject to discipline for engaging in retaliation.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Mandatory Reporting</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9282861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495550"/>
            <a:ext cx="4572000" cy="749778"/>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Introduction</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8888216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962150"/>
            <a:ext cx="4572000" cy="2032180"/>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What Should </a:t>
            </a:r>
            <a:br>
              <a:rPr lang="en-US" sz="4800" b="1" dirty="0">
                <a:solidFill>
                  <a:schemeClr val="bg1"/>
                </a:solidFill>
                <a:latin typeface="Arial" panose="020B0604020202020204" pitchFamily="34" charset="0"/>
                <a:cs typeface="Arial" panose="020B0604020202020204" pitchFamily="34" charset="0"/>
              </a:rPr>
            </a:br>
            <a:r>
              <a:rPr lang="en-US" sz="4800" b="1" dirty="0">
                <a:solidFill>
                  <a:schemeClr val="bg1"/>
                </a:solidFill>
                <a:latin typeface="Arial" panose="020B0604020202020204" pitchFamily="34" charset="0"/>
                <a:cs typeface="Arial" panose="020B0604020202020204" pitchFamily="34" charset="0"/>
              </a:rPr>
              <a:t>I Do If I Am Harassed?</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3268563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We will provide you with a complaint form to report harassment and file complaints. Submit it to:</a:t>
            </a:r>
          </a:p>
          <a:p>
            <a:pPr marL="0" indent="0" algn="ctr">
              <a:lnSpc>
                <a:spcPts val="2800"/>
              </a:lnSpc>
              <a:spcBef>
                <a:spcPts val="600"/>
              </a:spcBef>
              <a:buNone/>
            </a:pPr>
            <a:r>
              <a:rPr lang="en-US" sz="2400" dirty="0">
                <a:solidFill>
                  <a:srgbClr val="646569"/>
                </a:solidFill>
              </a:rPr>
              <a:t>[</a:t>
            </a:r>
            <a:r>
              <a:rPr lang="en-US" sz="2400" i="1" dirty="0">
                <a:solidFill>
                  <a:srgbClr val="646569"/>
                </a:solidFill>
                <a:highlight>
                  <a:srgbClr val="FFFF00"/>
                </a:highlight>
              </a:rPr>
              <a:t>Person or office designated</a:t>
            </a:r>
            <a:r>
              <a:rPr lang="en-US" sz="2400" dirty="0">
                <a:solidFill>
                  <a:srgbClr val="646569"/>
                </a:solidFill>
              </a:rPr>
              <a:t>]</a:t>
            </a:r>
          </a:p>
          <a:p>
            <a:pPr marL="0" indent="0" algn="ctr">
              <a:lnSpc>
                <a:spcPts val="2800"/>
              </a:lnSpc>
              <a:spcBef>
                <a:spcPts val="600"/>
              </a:spcBef>
              <a:buNone/>
            </a:pPr>
            <a:r>
              <a:rPr lang="en-US" sz="2400" dirty="0">
                <a:solidFill>
                  <a:srgbClr val="646569"/>
                </a:solidFill>
              </a:rPr>
              <a:t>[</a:t>
            </a:r>
            <a:r>
              <a:rPr lang="en-US" sz="2400" i="1" dirty="0">
                <a:solidFill>
                  <a:srgbClr val="646569"/>
                </a:solidFill>
                <a:highlight>
                  <a:srgbClr val="FFFF00"/>
                </a:highlight>
              </a:rPr>
              <a:t>Contact information for designee or office</a:t>
            </a:r>
            <a:r>
              <a:rPr lang="en-US" sz="2400" dirty="0">
                <a:solidFill>
                  <a:srgbClr val="646569"/>
                </a:solidFill>
              </a:rPr>
              <a:t>]</a:t>
            </a:r>
          </a:p>
          <a:p>
            <a:pPr marL="0" indent="0" algn="ctr">
              <a:lnSpc>
                <a:spcPts val="2800"/>
              </a:lnSpc>
              <a:spcBef>
                <a:spcPts val="600"/>
              </a:spcBef>
              <a:buNone/>
            </a:pPr>
            <a:r>
              <a:rPr lang="en-US" sz="2400" dirty="0">
                <a:solidFill>
                  <a:srgbClr val="646569"/>
                </a:solidFill>
              </a:rPr>
              <a:t>[</a:t>
            </a:r>
            <a:r>
              <a:rPr lang="en-US" sz="2400" i="1" dirty="0">
                <a:solidFill>
                  <a:srgbClr val="646569"/>
                </a:solidFill>
                <a:highlight>
                  <a:srgbClr val="FFFF00"/>
                </a:highlight>
              </a:rPr>
              <a:t>How the Complaint Form can be submitted</a:t>
            </a:r>
            <a:r>
              <a:rPr lang="en-US" sz="2400" dirty="0">
                <a:solidFill>
                  <a:srgbClr val="646569"/>
                </a:solidFill>
              </a:rPr>
              <a:t>]</a:t>
            </a:r>
          </a:p>
          <a:p>
            <a:pPr marL="0" indent="0">
              <a:lnSpc>
                <a:spcPts val="2800"/>
              </a:lnSpc>
              <a:spcBef>
                <a:spcPts val="600"/>
              </a:spcBef>
              <a:buNone/>
            </a:pPr>
            <a:endParaRPr lang="en-US" sz="2400" b="1" dirty="0">
              <a:solidFill>
                <a:srgbClr val="646569"/>
              </a:solidFill>
            </a:endParaRPr>
          </a:p>
          <a:p>
            <a:pPr marL="0" indent="0">
              <a:lnSpc>
                <a:spcPts val="2800"/>
              </a:lnSpc>
              <a:spcBef>
                <a:spcPts val="600"/>
              </a:spcBef>
              <a:buNone/>
            </a:pPr>
            <a:r>
              <a:rPr lang="en-US" sz="2400" b="1" dirty="0">
                <a:solidFill>
                  <a:srgbClr val="646569"/>
                </a:solidFill>
              </a:rPr>
              <a:t>You may also make reports verbally.</a:t>
            </a:r>
            <a:endParaRPr lang="en-US" sz="2400"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Should I Do If I Am Harassed?</a:t>
            </a:r>
          </a:p>
        </p:txBody>
      </p:sp>
    </p:spTree>
    <p:extLst>
      <p:ext uri="{BB962C8B-B14F-4D97-AF65-F5344CB8AC3E}">
        <p14:creationId xmlns:p14="http://schemas.microsoft.com/office/powerpoint/2010/main" val="5031266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885950"/>
            <a:ext cx="8458200" cy="2895600"/>
          </a:xfrm>
        </p:spPr>
        <p:txBody>
          <a:bodyPr>
            <a:noAutofit/>
          </a:bodyPr>
          <a:lstStyle/>
          <a:p>
            <a:pPr marL="0" lvl="0" indent="0">
              <a:buNone/>
            </a:pPr>
            <a:r>
              <a:rPr lang="en-US" sz="2400" b="1" dirty="0">
                <a:solidFill>
                  <a:srgbClr val="646569"/>
                </a:solidFill>
              </a:rPr>
              <a:t>Anyone who witnesses or becomes aware of potential instances of sexual harassment should report it to a supervisor, manager or designee.</a:t>
            </a:r>
          </a:p>
          <a:p>
            <a:pPr marL="0" lvl="0" indent="0">
              <a:buNone/>
            </a:pPr>
            <a:endParaRPr lang="en-US" sz="2400" b="1" dirty="0">
              <a:solidFill>
                <a:srgbClr val="646569"/>
              </a:solidFill>
            </a:endParaRPr>
          </a:p>
          <a:p>
            <a:pPr marL="0" lvl="0" indent="0">
              <a:buNone/>
            </a:pPr>
            <a:r>
              <a:rPr lang="en-US" sz="2400" b="1" dirty="0">
                <a:solidFill>
                  <a:srgbClr val="646569"/>
                </a:solidFill>
              </a:rPr>
              <a:t>It is unlawful for an employer to retaliate against you for reporting suspected sexual harassment or assisting in any investigation.</a:t>
            </a:r>
            <a:endParaRPr lang="en-US" sz="2400" dirty="0">
              <a:solidFill>
                <a:srgbClr val="646569"/>
              </a:solidFill>
            </a:endParaRPr>
          </a:p>
        </p:txBody>
      </p:sp>
      <p:sp>
        <p:nvSpPr>
          <p:cNvPr id="5" name="Title 1"/>
          <p:cNvSpPr txBox="1">
            <a:spLocks/>
          </p:cNvSpPr>
          <p:nvPr/>
        </p:nvSpPr>
        <p:spPr>
          <a:xfrm>
            <a:off x="304800" y="6667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Should I Do If I Witness Sexual Harassment?</a:t>
            </a:r>
          </a:p>
        </p:txBody>
      </p:sp>
    </p:spTree>
    <p:extLst>
      <p:ext uri="{BB962C8B-B14F-4D97-AF65-F5344CB8AC3E}">
        <p14:creationId xmlns:p14="http://schemas.microsoft.com/office/powerpoint/2010/main" val="17821806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a:lnSpc>
                <a:spcPts val="2800"/>
              </a:lnSpc>
              <a:spcBef>
                <a:spcPts val="600"/>
              </a:spcBef>
            </a:pPr>
            <a:r>
              <a:rPr lang="en-US" sz="2400" dirty="0">
                <a:solidFill>
                  <a:srgbClr val="646569"/>
                </a:solidFill>
              </a:rPr>
              <a:t>Anyone who engages in sexual harassment or retaliation will be subject to remedial and/or disciplinary action.</a:t>
            </a:r>
          </a:p>
          <a:p>
            <a:pPr>
              <a:lnSpc>
                <a:spcPts val="2800"/>
              </a:lnSpc>
              <a:spcBef>
                <a:spcPts val="600"/>
              </a:spcBef>
            </a:pPr>
            <a:r>
              <a:rPr lang="en-US" sz="2400" dirty="0">
                <a:solidFill>
                  <a:srgbClr val="646569"/>
                </a:solidFill>
              </a:rPr>
              <a:t>An investigation of any complaint should be commenced immediately and completed as soon as possible.</a:t>
            </a:r>
          </a:p>
          <a:p>
            <a:pPr>
              <a:lnSpc>
                <a:spcPts val="2800"/>
              </a:lnSpc>
              <a:spcBef>
                <a:spcPts val="600"/>
              </a:spcBef>
            </a:pPr>
            <a:r>
              <a:rPr lang="en-US" sz="2400" dirty="0">
                <a:solidFill>
                  <a:srgbClr val="646569"/>
                </a:solidFill>
              </a:rPr>
              <a:t>The investigation will be kept confidential to the extent possible.</a:t>
            </a:r>
          </a:p>
          <a:p>
            <a:pPr>
              <a:lnSpc>
                <a:spcPts val="2800"/>
              </a:lnSpc>
              <a:spcBef>
                <a:spcPts val="600"/>
              </a:spcBef>
            </a:pPr>
            <a:r>
              <a:rPr lang="en-US" sz="2400" dirty="0">
                <a:solidFill>
                  <a:srgbClr val="646569"/>
                </a:solidFill>
              </a:rPr>
              <a:t>Any employee may be required to cooperate as needed in an investigation.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Investigation and Corrective Action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1579275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a:lnSpc>
                <a:spcPts val="2800"/>
              </a:lnSpc>
              <a:spcBef>
                <a:spcPts val="600"/>
              </a:spcBef>
            </a:pPr>
            <a:r>
              <a:rPr lang="en-US" sz="2400" dirty="0">
                <a:solidFill>
                  <a:srgbClr val="646569"/>
                </a:solidFill>
              </a:rPr>
              <a:t>[</a:t>
            </a:r>
            <a:r>
              <a:rPr lang="en-US" sz="2400" i="1" dirty="0">
                <a:solidFill>
                  <a:srgbClr val="646569"/>
                </a:solidFill>
                <a:highlight>
                  <a:srgbClr val="FFFF00"/>
                </a:highlight>
              </a:rPr>
              <a:t>Person or office designated</a:t>
            </a:r>
            <a:r>
              <a:rPr lang="en-US" sz="2400" dirty="0">
                <a:solidFill>
                  <a:srgbClr val="646569"/>
                </a:solidFill>
              </a:rPr>
              <a:t>] will conduct an immediate review of the allegations, and take any interim actions</a:t>
            </a:r>
          </a:p>
          <a:p>
            <a:pPr>
              <a:lnSpc>
                <a:spcPts val="2800"/>
              </a:lnSpc>
              <a:spcBef>
                <a:spcPts val="600"/>
              </a:spcBef>
            </a:pPr>
            <a:r>
              <a:rPr lang="en-US" sz="2400" dirty="0">
                <a:solidFill>
                  <a:srgbClr val="646569"/>
                </a:solidFill>
              </a:rPr>
              <a:t>Relevant documents, emails or phone records will be requested, preserved and obtained.</a:t>
            </a:r>
          </a:p>
          <a:p>
            <a:pPr>
              <a:lnSpc>
                <a:spcPts val="2800"/>
              </a:lnSpc>
              <a:spcBef>
                <a:spcPts val="600"/>
              </a:spcBef>
            </a:pPr>
            <a:r>
              <a:rPr lang="en-US" sz="2400" dirty="0">
                <a:solidFill>
                  <a:srgbClr val="646569"/>
                </a:solidFill>
              </a:rPr>
              <a:t>Interviews will be conducted</a:t>
            </a:r>
          </a:p>
          <a:p>
            <a:pPr>
              <a:lnSpc>
                <a:spcPts val="2800"/>
              </a:lnSpc>
              <a:spcBef>
                <a:spcPts val="600"/>
              </a:spcBef>
            </a:pPr>
            <a:r>
              <a:rPr lang="en-US" sz="2400" dirty="0">
                <a:solidFill>
                  <a:srgbClr val="646569"/>
                </a:solidFill>
              </a:rPr>
              <a:t>The individual who complained and the individual(s) accused of sexual harassment are notified of final determination and that appropriate administrative action has been taken.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Investigation Process</a:t>
            </a:r>
          </a:p>
        </p:txBody>
      </p:sp>
    </p:spTree>
    <p:extLst>
      <p:ext uri="{BB962C8B-B14F-4D97-AF65-F5344CB8AC3E}">
        <p14:creationId xmlns:p14="http://schemas.microsoft.com/office/powerpoint/2010/main" val="28297876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962150"/>
            <a:ext cx="4572000" cy="2032180"/>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Additional Protections and Remedies</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2058328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 complaint alleging violation of the Human Rights Law may be filed either with DHR or in NYS Supreme Court.</a:t>
            </a:r>
          </a:p>
          <a:p>
            <a:pPr>
              <a:lnSpc>
                <a:spcPts val="2800"/>
              </a:lnSpc>
              <a:spcBef>
                <a:spcPts val="600"/>
              </a:spcBef>
            </a:pPr>
            <a:endParaRPr lang="en-US" sz="2400" dirty="0">
              <a:solidFill>
                <a:srgbClr val="646569"/>
              </a:solidFill>
            </a:endParaRPr>
          </a:p>
          <a:p>
            <a:pPr>
              <a:lnSpc>
                <a:spcPts val="2800"/>
              </a:lnSpc>
              <a:spcBef>
                <a:spcPts val="600"/>
              </a:spcBef>
            </a:pPr>
            <a:r>
              <a:rPr lang="en-US" sz="2400" dirty="0">
                <a:solidFill>
                  <a:srgbClr val="646569"/>
                </a:solidFill>
              </a:rPr>
              <a:t>Complaints may be filed with DHR any time </a:t>
            </a:r>
            <a:r>
              <a:rPr lang="en-US" sz="2400" b="1" dirty="0">
                <a:solidFill>
                  <a:srgbClr val="646569"/>
                </a:solidFill>
              </a:rPr>
              <a:t>within one year</a:t>
            </a:r>
            <a:r>
              <a:rPr lang="en-US" sz="2400" dirty="0">
                <a:solidFill>
                  <a:srgbClr val="646569"/>
                </a:solidFill>
              </a:rPr>
              <a:t> of the alleged sexual harassment.</a:t>
            </a:r>
          </a:p>
          <a:p>
            <a:pPr>
              <a:lnSpc>
                <a:spcPts val="2800"/>
              </a:lnSpc>
              <a:spcBef>
                <a:spcPts val="600"/>
              </a:spcBef>
            </a:pPr>
            <a:r>
              <a:rPr lang="en-US" sz="2400" dirty="0">
                <a:solidFill>
                  <a:srgbClr val="646569"/>
                </a:solidFill>
              </a:rPr>
              <a:t>You do not need to have an attorney to file.</a:t>
            </a:r>
          </a:p>
          <a:p>
            <a:pPr>
              <a:lnSpc>
                <a:spcPts val="2800"/>
              </a:lnSpc>
              <a:spcBef>
                <a:spcPts val="600"/>
              </a:spcBef>
            </a:pPr>
            <a:r>
              <a:rPr lang="en-US" sz="2400" dirty="0">
                <a:solidFill>
                  <a:srgbClr val="646569"/>
                </a:solidFill>
              </a:rPr>
              <a:t>More information: </a:t>
            </a:r>
            <a:r>
              <a:rPr lang="en-US" sz="2400" b="1" dirty="0" err="1">
                <a:solidFill>
                  <a:srgbClr val="646569"/>
                </a:solidFill>
              </a:rPr>
              <a:t>www.DHR.ny.gov</a:t>
            </a:r>
            <a:endParaRPr lang="en-US" sz="2400" b="1"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NYS Division of Human Rights (DHR)</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776945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809750"/>
            <a:ext cx="8458200" cy="3276600"/>
          </a:xfrm>
        </p:spPr>
        <p:txBody>
          <a:bodyPr>
            <a:noAutofit/>
          </a:bodyPr>
          <a:lstStyle/>
          <a:p>
            <a:r>
              <a:rPr lang="en-US" sz="2400" dirty="0">
                <a:solidFill>
                  <a:srgbClr val="646569"/>
                </a:solidFill>
              </a:rPr>
              <a:t>An individual can file a complaint with the EEOC anytime </a:t>
            </a:r>
            <a:r>
              <a:rPr lang="en-US" sz="2400" b="1" dirty="0">
                <a:solidFill>
                  <a:srgbClr val="646569"/>
                </a:solidFill>
              </a:rPr>
              <a:t>within 300 days </a:t>
            </a:r>
            <a:r>
              <a:rPr lang="en-US" sz="2400" dirty="0">
                <a:solidFill>
                  <a:srgbClr val="646569"/>
                </a:solidFill>
              </a:rPr>
              <a:t>from the alleged sexual harassment.</a:t>
            </a:r>
          </a:p>
          <a:p>
            <a:r>
              <a:rPr lang="en-US" sz="2400" dirty="0">
                <a:solidFill>
                  <a:srgbClr val="646569"/>
                </a:solidFill>
              </a:rPr>
              <a:t>You do not need to have an attorney to file.</a:t>
            </a:r>
          </a:p>
          <a:p>
            <a:pPr>
              <a:lnSpc>
                <a:spcPts val="2800"/>
              </a:lnSpc>
              <a:spcBef>
                <a:spcPts val="600"/>
              </a:spcBef>
            </a:pPr>
            <a:r>
              <a:rPr lang="en-US" sz="2400" dirty="0">
                <a:solidFill>
                  <a:srgbClr val="646569"/>
                </a:solidFill>
              </a:rPr>
              <a:t>A complaint must be filed with the EEOC before you can file in federal court. </a:t>
            </a:r>
          </a:p>
          <a:p>
            <a:pPr>
              <a:lnSpc>
                <a:spcPts val="2800"/>
              </a:lnSpc>
              <a:spcBef>
                <a:spcPts val="600"/>
              </a:spcBef>
            </a:pPr>
            <a:r>
              <a:rPr lang="en-US" sz="2400" dirty="0">
                <a:solidFill>
                  <a:srgbClr val="646569"/>
                </a:solidFill>
              </a:rPr>
              <a:t>More information: </a:t>
            </a:r>
            <a:r>
              <a:rPr lang="en-US" sz="2400" b="1" dirty="0" err="1">
                <a:solidFill>
                  <a:srgbClr val="646569"/>
                </a:solidFill>
              </a:rPr>
              <a:t>www.EEOC.gov</a:t>
            </a:r>
            <a:r>
              <a:rPr lang="en-US" sz="2400" dirty="0">
                <a:solidFill>
                  <a:srgbClr val="646569"/>
                </a:solidFill>
              </a:rPr>
              <a:t>.</a:t>
            </a:r>
          </a:p>
        </p:txBody>
      </p:sp>
      <p:sp>
        <p:nvSpPr>
          <p:cNvPr id="4" name="Title 1"/>
          <p:cNvSpPr txBox="1">
            <a:spLocks/>
          </p:cNvSpPr>
          <p:nvPr/>
        </p:nvSpPr>
        <p:spPr>
          <a:xfrm>
            <a:off x="274320" y="6667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United States Equal Employment Opportunity Commission (EEOC)</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4926723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Many localities enforce laws protecting individuals from sexual harassment and discrimination.</a:t>
            </a:r>
            <a:endParaRPr lang="en-US" sz="2400" dirty="0">
              <a:solidFill>
                <a:srgbClr val="646569"/>
              </a:solidFill>
            </a:endParaRPr>
          </a:p>
          <a:p>
            <a:pPr>
              <a:lnSpc>
                <a:spcPts val="2800"/>
              </a:lnSpc>
              <a:spcBef>
                <a:spcPts val="600"/>
              </a:spcBef>
            </a:pPr>
            <a:r>
              <a:rPr lang="en-US" sz="2400" dirty="0">
                <a:solidFill>
                  <a:srgbClr val="646569"/>
                </a:solidFill>
              </a:rPr>
              <a:t>Contact your county, city or town to find out if laws exist.</a:t>
            </a:r>
          </a:p>
          <a:p>
            <a:pPr marL="0" indent="0">
              <a:lnSpc>
                <a:spcPts val="2800"/>
              </a:lnSpc>
              <a:spcBef>
                <a:spcPts val="600"/>
              </a:spcBef>
              <a:buNone/>
            </a:pPr>
            <a:endParaRPr lang="en-US" sz="2400" dirty="0">
              <a:solidFill>
                <a:srgbClr val="646569"/>
              </a:solidFill>
            </a:endParaRPr>
          </a:p>
          <a:p>
            <a:pPr marL="0" indent="0">
              <a:lnSpc>
                <a:spcPts val="2800"/>
              </a:lnSpc>
              <a:spcBef>
                <a:spcPts val="600"/>
              </a:spcBef>
              <a:buNone/>
            </a:pPr>
            <a:r>
              <a:rPr lang="en-US" sz="2400" b="1" dirty="0">
                <a:solidFill>
                  <a:srgbClr val="646569"/>
                </a:solidFill>
              </a:rPr>
              <a:t>Harassment may constitute a crime if it involves things like physical touching, coerced physical confinement or coerced sex acts. </a:t>
            </a:r>
          </a:p>
          <a:p>
            <a:pPr>
              <a:lnSpc>
                <a:spcPts val="2800"/>
              </a:lnSpc>
              <a:spcBef>
                <a:spcPts val="600"/>
              </a:spcBef>
            </a:pPr>
            <a:r>
              <a:rPr lang="en-US" sz="2400" dirty="0">
                <a:solidFill>
                  <a:srgbClr val="646569"/>
                </a:solidFill>
              </a:rPr>
              <a:t>Contact the local police department.</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Local Protections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9364277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571750"/>
            <a:ext cx="4572000" cy="749778"/>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Summary</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1315425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962150"/>
            <a:ext cx="4572000" cy="2032180"/>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Sexual Harassment in the Workplace</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5848393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Any harassment or discrimination based on a protected characteristic is prohibited in the workplace and may lead to disciplinary action against the perpetrator.</a:t>
            </a:r>
          </a:p>
          <a:p>
            <a:r>
              <a:rPr lang="en-US" sz="2400" dirty="0">
                <a:solidFill>
                  <a:srgbClr val="646569"/>
                </a:solidFill>
              </a:rPr>
              <a:t>Age, race, creed, color, national origin, sexual orientation, military status, sex, disability, marital status, domestic violence victim status, gender identity and criminal history.</a:t>
            </a:r>
          </a:p>
          <a:p>
            <a:pPr marL="0" lvl="0" indent="0">
              <a:buNone/>
            </a:pPr>
            <a:br>
              <a:rPr lang="en-US" sz="2400" b="1" dirty="0">
                <a:solidFill>
                  <a:srgbClr val="646569"/>
                </a:solidFill>
              </a:rPr>
            </a:br>
            <a:r>
              <a:rPr lang="en-US" sz="2400" b="1" dirty="0">
                <a:solidFill>
                  <a:srgbClr val="646569"/>
                </a:solidFill>
              </a:rPr>
              <a:t>Much of the information presented in this training applies to all types of workplace harassment.</a:t>
            </a:r>
            <a:endParaRPr lang="en-US" sz="2000" dirty="0">
              <a:solidFill>
                <a:srgbClr val="646569"/>
              </a:solidFill>
            </a:endParaRPr>
          </a:p>
        </p:txBody>
      </p:sp>
      <p:sp>
        <p:nvSpPr>
          <p:cNvPr id="4" name="Title 1"/>
          <p:cNvSpPr txBox="1">
            <a:spLocks/>
          </p:cNvSpPr>
          <p:nvPr/>
        </p:nvSpPr>
        <p:spPr>
          <a:xfrm>
            <a:off x="274320" y="361950"/>
            <a:ext cx="886968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Other Types of Workplace Harassment</a:t>
            </a:r>
          </a:p>
        </p:txBody>
      </p:sp>
    </p:spTree>
    <p:extLst>
      <p:ext uri="{BB962C8B-B14F-4D97-AF65-F5344CB8AC3E}">
        <p14:creationId xmlns:p14="http://schemas.microsoft.com/office/powerpoint/2010/main" val="28297876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a:lnSpc>
                <a:spcPts val="2800"/>
              </a:lnSpc>
              <a:spcBef>
                <a:spcPts val="600"/>
              </a:spcBef>
            </a:pPr>
            <a:r>
              <a:rPr lang="en-US" sz="2400" dirty="0">
                <a:solidFill>
                  <a:srgbClr val="646569"/>
                </a:solidFill>
              </a:rPr>
              <a:t>How to recognize harassment as inappropriate behavior.</a:t>
            </a:r>
          </a:p>
          <a:p>
            <a:pPr>
              <a:lnSpc>
                <a:spcPts val="2800"/>
              </a:lnSpc>
              <a:spcBef>
                <a:spcPts val="600"/>
              </a:spcBef>
            </a:pPr>
            <a:r>
              <a:rPr lang="en-US" sz="2400" dirty="0">
                <a:solidFill>
                  <a:srgbClr val="646569"/>
                </a:solidFill>
              </a:rPr>
              <a:t>Harassment because of any protected characteristic is prohibited.</a:t>
            </a:r>
          </a:p>
          <a:p>
            <a:pPr>
              <a:lnSpc>
                <a:spcPts val="2800"/>
              </a:lnSpc>
              <a:spcBef>
                <a:spcPts val="600"/>
              </a:spcBef>
            </a:pPr>
            <a:r>
              <a:rPr lang="en-US" sz="2400" dirty="0">
                <a:solidFill>
                  <a:srgbClr val="646569"/>
                </a:solidFill>
              </a:rPr>
              <a:t>Why workplace harassment is employment discrimination.</a:t>
            </a:r>
          </a:p>
          <a:p>
            <a:pPr>
              <a:lnSpc>
                <a:spcPts val="2800"/>
              </a:lnSpc>
              <a:spcBef>
                <a:spcPts val="600"/>
              </a:spcBef>
            </a:pPr>
            <a:r>
              <a:rPr lang="en-US" sz="2400" dirty="0">
                <a:solidFill>
                  <a:srgbClr val="646569"/>
                </a:solidFill>
              </a:rPr>
              <a:t>All harassment should be reported.</a:t>
            </a:r>
          </a:p>
          <a:p>
            <a:pPr>
              <a:lnSpc>
                <a:spcPts val="2800"/>
              </a:lnSpc>
              <a:spcBef>
                <a:spcPts val="600"/>
              </a:spcBef>
            </a:pPr>
            <a:r>
              <a:rPr lang="en-US" sz="2400" dirty="0">
                <a:solidFill>
                  <a:srgbClr val="646569"/>
                </a:solidFill>
              </a:rPr>
              <a:t>Supervisors and managers have a special responsibility to report harassment.</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Summary</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0256995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52550"/>
            <a:ext cx="9144000" cy="3276600"/>
          </a:xfrm>
        </p:spPr>
        <p:txBody>
          <a:bodyPr>
            <a:noAutofit/>
          </a:bodyPr>
          <a:lstStyle/>
          <a:p>
            <a:pPr marL="0" lvl="0" indent="0">
              <a:buNone/>
            </a:pPr>
            <a:r>
              <a:rPr lang="en-US" sz="2400" b="1" dirty="0">
                <a:solidFill>
                  <a:srgbClr val="646569"/>
                </a:solidFill>
              </a:rPr>
              <a:t>   Find the Complaint Form:</a:t>
            </a:r>
          </a:p>
          <a:p>
            <a:pPr marL="0" lvl="0" indent="0" algn="ctr">
              <a:spcBef>
                <a:spcPts val="1776"/>
              </a:spcBef>
              <a:buNone/>
            </a:pPr>
            <a:r>
              <a:rPr lang="en-US" sz="2400" dirty="0">
                <a:solidFill>
                  <a:srgbClr val="646569"/>
                </a:solidFill>
              </a:rPr>
              <a:t>[</a:t>
            </a:r>
            <a:r>
              <a:rPr lang="en-US" sz="2400" i="1" dirty="0">
                <a:solidFill>
                  <a:srgbClr val="646569"/>
                </a:solidFill>
                <a:highlight>
                  <a:srgbClr val="FFFF00"/>
                </a:highlight>
              </a:rPr>
              <a:t>insert information here</a:t>
            </a:r>
            <a:r>
              <a:rPr lang="en-US" sz="2400" dirty="0">
                <a:solidFill>
                  <a:srgbClr val="646569"/>
                </a:solidFill>
              </a:rPr>
              <a:t>]</a:t>
            </a:r>
          </a:p>
          <a:p>
            <a:pPr marL="0" lvl="0" indent="0">
              <a:buNone/>
            </a:pPr>
            <a:endParaRPr lang="en-US" sz="2400" b="1" dirty="0">
              <a:solidFill>
                <a:srgbClr val="646569"/>
              </a:solidFill>
            </a:endParaRPr>
          </a:p>
          <a:p>
            <a:pPr marL="0" lvl="0" indent="0">
              <a:buNone/>
            </a:pPr>
            <a:r>
              <a:rPr lang="en-US" sz="2400" b="1" dirty="0">
                <a:solidFill>
                  <a:srgbClr val="646569"/>
                </a:solidFill>
              </a:rPr>
              <a:t>   For additional information, visit:</a:t>
            </a:r>
          </a:p>
          <a:p>
            <a:pPr marL="0" lvl="0" indent="0" algn="ctr">
              <a:spcBef>
                <a:spcPts val="1776"/>
              </a:spcBef>
              <a:buNone/>
            </a:pPr>
            <a:r>
              <a:rPr lang="en-US" sz="2400" dirty="0">
                <a:solidFill>
                  <a:srgbClr val="646569"/>
                </a:solidFill>
              </a:rPr>
              <a:t>www.ny.gov/programs/combating-sexual-harassment-workplace</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Important Resources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776945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Sexual harassment will not be tolerated.</a:t>
            </a:r>
          </a:p>
          <a:p>
            <a:pPr lvl="0"/>
            <a:endParaRPr lang="en-US" sz="2400" dirty="0">
              <a:solidFill>
                <a:srgbClr val="646569"/>
              </a:solidFill>
            </a:endParaRPr>
          </a:p>
          <a:p>
            <a:pPr marL="0" lvl="0" indent="0">
              <a:buNone/>
            </a:pPr>
            <a:r>
              <a:rPr lang="en-US" sz="2400" b="1" dirty="0">
                <a:solidFill>
                  <a:srgbClr val="646569"/>
                </a:solidFill>
              </a:rPr>
              <a:t>Today’s training will:</a:t>
            </a:r>
          </a:p>
          <a:p>
            <a:pPr>
              <a:lnSpc>
                <a:spcPts val="2800"/>
              </a:lnSpc>
              <a:spcBef>
                <a:spcPts val="600"/>
              </a:spcBef>
            </a:pPr>
            <a:r>
              <a:rPr lang="en-US" sz="2400" dirty="0">
                <a:solidFill>
                  <a:srgbClr val="646569"/>
                </a:solidFill>
              </a:rPr>
              <a:t>Help you better understand what is considered sexual harassment</a:t>
            </a:r>
          </a:p>
          <a:p>
            <a:pPr>
              <a:lnSpc>
                <a:spcPts val="2800"/>
              </a:lnSpc>
              <a:spcBef>
                <a:spcPts val="600"/>
              </a:spcBef>
            </a:pPr>
            <a:r>
              <a:rPr lang="en-US" sz="2400" dirty="0">
                <a:solidFill>
                  <a:srgbClr val="646569"/>
                </a:solidFill>
              </a:rPr>
              <a:t>Show you how to report sexual harassment </a:t>
            </a:r>
          </a:p>
          <a:p>
            <a:pPr>
              <a:lnSpc>
                <a:spcPts val="2800"/>
              </a:lnSpc>
              <a:spcBef>
                <a:spcPts val="600"/>
              </a:spcBef>
            </a:pPr>
            <a:r>
              <a:rPr lang="en-US" sz="2400" dirty="0">
                <a:solidFill>
                  <a:srgbClr val="646569"/>
                </a:solidFill>
              </a:rPr>
              <a:t>Show you external reporting options</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Sexual Harassment in the Workplace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6053525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Sexual harassment:</a:t>
            </a:r>
          </a:p>
          <a:p>
            <a:pPr>
              <a:lnSpc>
                <a:spcPts val="2800"/>
              </a:lnSpc>
              <a:spcBef>
                <a:spcPts val="600"/>
              </a:spcBef>
            </a:pPr>
            <a:r>
              <a:rPr lang="en-US" sz="2400" dirty="0">
                <a:solidFill>
                  <a:srgbClr val="646569"/>
                </a:solidFill>
              </a:rPr>
              <a:t>Is a form of sex discrimination and is unlawful</a:t>
            </a:r>
          </a:p>
          <a:p>
            <a:pPr>
              <a:lnSpc>
                <a:spcPts val="2800"/>
              </a:lnSpc>
              <a:spcBef>
                <a:spcPts val="600"/>
              </a:spcBef>
            </a:pPr>
            <a:r>
              <a:rPr lang="en-US" sz="2400" dirty="0">
                <a:solidFill>
                  <a:srgbClr val="646569"/>
                </a:solidFill>
              </a:rPr>
              <a:t>Includes harassment on the basis of sex, sexual orientation, self-identified or perceived sex, gender expression, gender identity and the status of being transgender.</a:t>
            </a:r>
          </a:p>
          <a:p>
            <a:pPr>
              <a:lnSpc>
                <a:spcPts val="2800"/>
              </a:lnSpc>
              <a:spcBef>
                <a:spcPts val="600"/>
              </a:spcBef>
            </a:pPr>
            <a:endParaRPr lang="en-US" sz="2400"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is Sexual Harassment?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641080" cy="3657600"/>
          </a:xfrm>
        </p:spPr>
        <p:txBody>
          <a:bodyPr>
            <a:noAutofit/>
          </a:bodyPr>
          <a:lstStyle/>
          <a:p>
            <a:pPr marL="0" lvl="0" indent="0">
              <a:buNone/>
            </a:pPr>
            <a:r>
              <a:rPr lang="en-US" sz="2400" b="1" dirty="0">
                <a:solidFill>
                  <a:srgbClr val="646569"/>
                </a:solidFill>
              </a:rPr>
              <a:t>It includes unwelcome conduct, either of a sexual nature or which is directed at an individual because of that individual’s sex when:</a:t>
            </a:r>
          </a:p>
          <a:p>
            <a:pPr>
              <a:spcBef>
                <a:spcPts val="0"/>
              </a:spcBef>
            </a:pPr>
            <a:r>
              <a:rPr lang="en-US" sz="2200" dirty="0">
                <a:solidFill>
                  <a:srgbClr val="646569"/>
                </a:solidFill>
              </a:rPr>
              <a:t>Such conduct has the purpose or effect of unreasonably interfering with an individual’s work performance or creating an intimidating, hostile or offensive work environment;</a:t>
            </a:r>
          </a:p>
          <a:p>
            <a:pPr>
              <a:spcBef>
                <a:spcPts val="0"/>
              </a:spcBef>
            </a:pPr>
            <a:r>
              <a:rPr lang="en-US" sz="2200" dirty="0">
                <a:solidFill>
                  <a:srgbClr val="646569"/>
                </a:solidFill>
              </a:rPr>
              <a:t>Such conduct is made either explicitly or implicitly a term or condition of employment; or</a:t>
            </a:r>
          </a:p>
          <a:p>
            <a:pPr>
              <a:spcBef>
                <a:spcPts val="0"/>
              </a:spcBef>
            </a:pPr>
            <a:r>
              <a:rPr lang="en-US" sz="2200" dirty="0">
                <a:solidFill>
                  <a:srgbClr val="646569"/>
                </a:solidFill>
              </a:rPr>
              <a:t>Submission to or rejection of such conduct is used as the basis for employment decisions.</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is Sexual Harassment?</a:t>
            </a:r>
          </a:p>
        </p:txBody>
      </p:sp>
    </p:spTree>
    <p:extLst>
      <p:ext uri="{BB962C8B-B14F-4D97-AF65-F5344CB8AC3E}">
        <p14:creationId xmlns:p14="http://schemas.microsoft.com/office/powerpoint/2010/main" val="60867813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indent="0">
              <a:lnSpc>
                <a:spcPts val="2800"/>
              </a:lnSpc>
              <a:spcBef>
                <a:spcPts val="600"/>
              </a:spcBef>
              <a:buNone/>
            </a:pPr>
            <a:r>
              <a:rPr lang="en-US" sz="2400" b="1" dirty="0">
                <a:solidFill>
                  <a:srgbClr val="646569"/>
                </a:solidFill>
              </a:rPr>
              <a:t>Sexual or discriminatory displays or publications anywhere in the workplace</a:t>
            </a:r>
          </a:p>
          <a:p>
            <a:pPr marL="0" indent="0">
              <a:lnSpc>
                <a:spcPts val="2800"/>
              </a:lnSpc>
              <a:spcBef>
                <a:spcPts val="600"/>
              </a:spcBef>
              <a:buNone/>
            </a:pPr>
            <a:endParaRPr lang="en-US" sz="2400" b="1" dirty="0">
              <a:solidFill>
                <a:srgbClr val="646569"/>
              </a:solidFill>
            </a:endParaRPr>
          </a:p>
          <a:p>
            <a:pPr marL="0" indent="0">
              <a:lnSpc>
                <a:spcPts val="2800"/>
              </a:lnSpc>
              <a:spcBef>
                <a:spcPts val="600"/>
              </a:spcBef>
              <a:buNone/>
            </a:pPr>
            <a:r>
              <a:rPr lang="en-US" sz="2400" b="1" dirty="0">
                <a:solidFill>
                  <a:srgbClr val="646569"/>
                </a:solidFill>
              </a:rPr>
              <a:t>Hostile actions taken against an individual because of that individual’s sex</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Hostile Environment </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Occurs when a person in authority trades, or tries to trade, job benefits for sexual favors.</a:t>
            </a:r>
            <a:endParaRPr lang="en-US" sz="2400" dirty="0">
              <a:solidFill>
                <a:srgbClr val="646569"/>
              </a:solidFill>
            </a:endParaRPr>
          </a:p>
          <a:p>
            <a:pPr marL="0" lvl="0" indent="0">
              <a:buNone/>
            </a:pPr>
            <a:endParaRPr lang="en-US" sz="2400" b="1" dirty="0">
              <a:solidFill>
                <a:srgbClr val="646569"/>
              </a:solidFill>
            </a:endParaRPr>
          </a:p>
          <a:p>
            <a:pPr marL="0" lvl="0" indent="0">
              <a:buNone/>
            </a:pPr>
            <a:r>
              <a:rPr lang="en-US" sz="2400" b="1" dirty="0">
                <a:solidFill>
                  <a:srgbClr val="646569"/>
                </a:solidFill>
              </a:rPr>
              <a:t>Occurs between an employee and someone with authority, who has the ability to grant or withhold job benefits.</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Quid Pro Quo Sexual Harassment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Sexual harassment can occur between any individuals, regardless of their sex or gender.</a:t>
            </a:r>
          </a:p>
          <a:p>
            <a:pPr marL="0" lvl="0" indent="0">
              <a:buNone/>
            </a:pPr>
            <a:endParaRPr lang="en-US" sz="2400" b="1" dirty="0">
              <a:solidFill>
                <a:srgbClr val="646569"/>
              </a:solidFill>
            </a:endParaRPr>
          </a:p>
          <a:p>
            <a:pPr marL="0" lvl="0" indent="0">
              <a:buNone/>
            </a:pPr>
            <a:r>
              <a:rPr lang="en-US" sz="2400" b="1" dirty="0">
                <a:solidFill>
                  <a:srgbClr val="646569"/>
                </a:solidFill>
              </a:rPr>
              <a:t>The law protects employees, paid or unpaid interns, and non-employees who work in the workplace.</a:t>
            </a:r>
            <a:endParaRPr lang="en-US" sz="2000"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Who can be the Target?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Chamber PPT Template 4-27-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DE4E1FF2852C4AB94E009ECD2CE37F" ma:contentTypeVersion="0" ma:contentTypeDescription="Create a new document." ma:contentTypeScope="" ma:versionID="4af84c6e1c35c0f4028136cbe42903f6">
  <xsd:schema xmlns:xsd="http://www.w3.org/2001/XMLSchema" xmlns:xs="http://www.w3.org/2001/XMLSchema" xmlns:p="http://schemas.microsoft.com/office/2006/metadata/properties" targetNamespace="http://schemas.microsoft.com/office/2006/metadata/properties" ma:root="true" ma:fieldsID="d15787acf22db4e4c0ac8b858fca640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B00D30-9030-48AE-9559-BAAB1B52B88F}">
  <ds:schemaRefs>
    <ds:schemaRef ds:uri="http://schemas.microsoft.com/sharepoint/v3/contenttype/forms"/>
  </ds:schemaRefs>
</ds:datastoreItem>
</file>

<file path=customXml/itemProps2.xml><?xml version="1.0" encoding="utf-8"?>
<ds:datastoreItem xmlns:ds="http://schemas.openxmlformats.org/officeDocument/2006/customXml" ds:itemID="{741F8B16-B740-4AF2-905B-0F55AB1209FA}">
  <ds:schemaRefs>
    <ds:schemaRef ds:uri="http://www.w3.org/XML/1998/namespace"/>
    <ds:schemaRef ds:uri="http://schemas.microsoft.com/office/2006/metadata/properties"/>
    <ds:schemaRef ds:uri="http://purl.org/dc/elements/1.1/"/>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40FEFEE2-A5B6-464B-B4FD-78FA0291DB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Chamber PPT Template 4-27-15</Template>
  <TotalTime>3155</TotalTime>
  <Words>1430</Words>
  <Application>Microsoft Office PowerPoint</Application>
  <PresentationFormat>On-screen Show (16:9)</PresentationFormat>
  <Paragraphs>478</Paragraphs>
  <Slides>32</Slides>
  <Notes>32</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32</vt:i4>
      </vt:variant>
    </vt:vector>
  </HeadingPairs>
  <TitlesOfParts>
    <vt:vector size="39" baseType="lpstr">
      <vt:lpstr>Arial</vt:lpstr>
      <vt:lpstr>Calibri</vt:lpstr>
      <vt:lpstr>Chamber PPT Template 4-27-15</vt:lpstr>
      <vt:lpstr>Section Master</vt:lpstr>
      <vt:lpstr>Content Master</vt:lpstr>
      <vt:lpstr>2_Custom Design</vt:lpstr>
      <vt:lpstr>3_Custom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usicw3</dc:creator>
  <cp:lastModifiedBy>White, Christopher (LABOR)</cp:lastModifiedBy>
  <cp:revision>619</cp:revision>
  <cp:lastPrinted>2018-08-29T14:12:07Z</cp:lastPrinted>
  <dcterms:created xsi:type="dcterms:W3CDTF">2018-07-09T13:18:37Z</dcterms:created>
  <dcterms:modified xsi:type="dcterms:W3CDTF">2018-09-28T23:17:07Z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0x01010007DE4E1FF2852C4AB94E009ECD2CE37F</vt:lpwstr>
  </property>
</Properties>
</file>